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3" r:id="rId5"/>
    <p:sldMasterId id="2147483686" r:id="rId6"/>
    <p:sldMasterId id="2147483711" r:id="rId7"/>
  </p:sldMasterIdLst>
  <p:notesMasterIdLst>
    <p:notesMasterId r:id="rId25"/>
  </p:notesMasterIdLst>
  <p:handoutMasterIdLst>
    <p:handoutMasterId r:id="rId26"/>
  </p:handoutMasterIdLst>
  <p:sldIdLst>
    <p:sldId id="303" r:id="rId8"/>
    <p:sldId id="276" r:id="rId9"/>
    <p:sldId id="292" r:id="rId10"/>
    <p:sldId id="260" r:id="rId11"/>
    <p:sldId id="261" r:id="rId12"/>
    <p:sldId id="316" r:id="rId13"/>
    <p:sldId id="315" r:id="rId14"/>
    <p:sldId id="320" r:id="rId15"/>
    <p:sldId id="317" r:id="rId16"/>
    <p:sldId id="305" r:id="rId17"/>
    <p:sldId id="272" r:id="rId18"/>
    <p:sldId id="295" r:id="rId19"/>
    <p:sldId id="296" r:id="rId20"/>
    <p:sldId id="313" r:id="rId21"/>
    <p:sldId id="307" r:id="rId22"/>
    <p:sldId id="302" r:id="rId23"/>
    <p:sldId id="3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7030A0"/>
    <a:srgbClr val="00B0F0"/>
    <a:srgbClr val="0070C0"/>
    <a:srgbClr val="37C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79" autoAdjust="0"/>
    <p:restoredTop sz="71174" autoAdjust="0"/>
  </p:normalViewPr>
  <p:slideViewPr>
    <p:cSldViewPr snapToGrid="0" showGuides="1">
      <p:cViewPr varScale="1">
        <p:scale>
          <a:sx n="77" d="100"/>
          <a:sy n="77" d="100"/>
        </p:scale>
        <p:origin x="906" y="96"/>
      </p:cViewPr>
      <p:guideLst>
        <p:guide orient="horz" pos="2160"/>
        <p:guide pos="3840"/>
      </p:guideLst>
    </p:cSldViewPr>
  </p:slideViewPr>
  <p:outlineViewPr>
    <p:cViewPr>
      <p:scale>
        <a:sx n="33" d="100"/>
        <a:sy n="33" d="100"/>
      </p:scale>
      <p:origin x="0" y="-1164"/>
    </p:cViewPr>
  </p:outlineViewPr>
  <p:notesTextViewPr>
    <p:cViewPr>
      <p:scale>
        <a:sx n="1" d="1"/>
        <a:sy n="1" d="1"/>
      </p:scale>
      <p:origin x="0" y="0"/>
    </p:cViewPr>
  </p:notesTextViewPr>
  <p:sorterViewPr>
    <p:cViewPr>
      <p:scale>
        <a:sx n="114" d="100"/>
        <a:sy n="114" d="100"/>
      </p:scale>
      <p:origin x="0" y="-1452"/>
    </p:cViewPr>
  </p:sorterViewPr>
  <p:notesViewPr>
    <p:cSldViewPr snapToGrid="0" showGuides="1">
      <p:cViewPr>
        <p:scale>
          <a:sx n="50" d="100"/>
          <a:sy n="50" d="100"/>
        </p:scale>
        <p:origin x="3912" y="10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FA8042-29A1-4486-A765-7552698406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8D8449A-A734-4B2E-9806-61303F24B6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249263-8DF9-4907-970E-1CFD040DC73A}" type="datetimeFigureOut">
              <a:rPr lang="en-US" smtClean="0"/>
              <a:t>11/15/2024</a:t>
            </a:fld>
            <a:endParaRPr lang="en-US" dirty="0"/>
          </a:p>
        </p:txBody>
      </p:sp>
      <p:sp>
        <p:nvSpPr>
          <p:cNvPr id="4" name="Footer Placeholder 3">
            <a:extLst>
              <a:ext uri="{FF2B5EF4-FFF2-40B4-BE49-F238E27FC236}">
                <a16:creationId xmlns:a16="http://schemas.microsoft.com/office/drawing/2014/main" id="{F6605C2A-990C-4531-8CBF-BC3BEC0AF3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7358FE-F7D5-4C85-B0FD-2394F7F877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BAE485-B3C6-4830-BBC8-C6E008BDD690}" type="slidenum">
              <a:rPr lang="en-US" smtClean="0"/>
              <a:t>‹#›</a:t>
            </a:fld>
            <a:endParaRPr lang="en-US" dirty="0"/>
          </a:p>
        </p:txBody>
      </p:sp>
    </p:spTree>
    <p:extLst>
      <p:ext uri="{BB962C8B-B14F-4D97-AF65-F5344CB8AC3E}">
        <p14:creationId xmlns:p14="http://schemas.microsoft.com/office/powerpoint/2010/main" val="4121628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0B412-7BFF-46C7-AB5E-DE35F66C9933}" type="datetimeFigureOut">
              <a:rPr lang="en-US" noProof="0" smtClean="0"/>
              <a:t>11/15/2024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ACE04-E13C-4837-B6DD-B388E7CAA05E}" type="slidenum">
              <a:rPr lang="en-US" noProof="0" smtClean="0"/>
              <a:t>‹#›</a:t>
            </a:fld>
            <a:endParaRPr lang="en-US" noProof="0" dirty="0"/>
          </a:p>
        </p:txBody>
      </p:sp>
    </p:spTree>
    <p:extLst>
      <p:ext uri="{BB962C8B-B14F-4D97-AF65-F5344CB8AC3E}">
        <p14:creationId xmlns:p14="http://schemas.microsoft.com/office/powerpoint/2010/main" val="185044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We often talk about our visitor journey</a:t>
            </a:r>
          </a:p>
          <a:p>
            <a:pPr marL="628650" lvl="1" indent="-171450">
              <a:buFont typeface="Arial" panose="020B0604020202020204" pitchFamily="34" charset="0"/>
              <a:buChar char="•"/>
            </a:pPr>
            <a:r>
              <a:rPr lang="en-US" b="1" dirty="0"/>
              <a:t>Making the brand promise (Marketing)</a:t>
            </a:r>
          </a:p>
          <a:p>
            <a:pPr marL="628650" lvl="1" indent="-171450">
              <a:buFont typeface="Arial" panose="020B0604020202020204" pitchFamily="34" charset="0"/>
              <a:buChar char="•"/>
            </a:pPr>
            <a:r>
              <a:rPr lang="en-US" b="1" dirty="0"/>
              <a:t>Delivering (PD)</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Visitors discover Newfoundland and Labrador through various channels, generating interest in its outdoor activities and cultural experiences.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After deciding to visit, they book their trip and experience seamless transportation and visitor services upon arrival.</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During their stay, they engage with the province’s natural beauty and cultural heritage, from hiking and local cuisine to historic sites, all reflecting the brand promise.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They enjoy diverse accommodations and dining options that further deepen their connection to the destination.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 experience creates lasting memories, fostering emotional connections that increase the likelihood of return visits and positive word-of-mouth.</a:t>
            </a:r>
          </a:p>
        </p:txBody>
      </p:sp>
      <p:sp>
        <p:nvSpPr>
          <p:cNvPr id="4" name="Slide Number Placeholder 3"/>
          <p:cNvSpPr>
            <a:spLocks noGrp="1"/>
          </p:cNvSpPr>
          <p:nvPr>
            <p:ph type="sldNum" sz="quarter" idx="5"/>
          </p:nvPr>
        </p:nvSpPr>
        <p:spPr/>
        <p:txBody>
          <a:bodyPr/>
          <a:lstStyle/>
          <a:p>
            <a:fld id="{385ACE04-E13C-4837-B6DD-B388E7CAA05E}" type="slidenum">
              <a:rPr lang="en-US" noProof="0" smtClean="0"/>
              <a:t>2</a:t>
            </a:fld>
            <a:endParaRPr lang="en-US" noProof="0" dirty="0"/>
          </a:p>
        </p:txBody>
      </p:sp>
    </p:spTree>
    <p:extLst>
      <p:ext uri="{BB962C8B-B14F-4D97-AF65-F5344CB8AC3E}">
        <p14:creationId xmlns:p14="http://schemas.microsoft.com/office/powerpoint/2010/main" val="2948977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Visitors today seek authentic, unique experiences that align with Vision 2026’s focus on showcasing Newfoundland and Labrador’s distinct culture, heritage, and natural environment.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province’s tourism goals are focused on delivering high-quality, sustainable experiences that resonate with experienced, knowledgeable travelers looking for self-expression and discovery.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Vision 2026 supports the development of diverse tourism offerings that meet visitors’ expectations of value while enhancing their overall satisfaction.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By aligning our tourism offerings with these evolving trends, we can foster sustainable growth, attract more visitors, and create lasting positive impressions.</a:t>
            </a:r>
          </a:p>
        </p:txBody>
      </p:sp>
      <p:sp>
        <p:nvSpPr>
          <p:cNvPr id="4" name="Slide Number Placeholder 3"/>
          <p:cNvSpPr>
            <a:spLocks noGrp="1"/>
          </p:cNvSpPr>
          <p:nvPr>
            <p:ph type="sldNum" sz="quarter" idx="10"/>
          </p:nvPr>
        </p:nvSpPr>
        <p:spPr/>
        <p:txBody>
          <a:bodyPr/>
          <a:lstStyle/>
          <a:p>
            <a:fld id="{385ACE04-E13C-4837-B6DD-B388E7CAA05E}" type="slidenum">
              <a:rPr lang="en-US" smtClean="0"/>
              <a:t>11</a:t>
            </a:fld>
            <a:endParaRPr lang="en-US"/>
          </a:p>
        </p:txBody>
      </p:sp>
    </p:spTree>
    <p:extLst>
      <p:ext uri="{BB962C8B-B14F-4D97-AF65-F5344CB8AC3E}">
        <p14:creationId xmlns:p14="http://schemas.microsoft.com/office/powerpoint/2010/main" val="396574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Our visitors are active explorers who aim to experience as much as possible during their stay. Many report not staying long enough to do everything they wanted, which often means they plan to return for more.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Hiking and trail walking are top outdoor activities, with 60% of visitors hitting the trails and 4% choosing guided hikes.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Coastal sightseeing is also popular</a:t>
            </a:r>
            <a:r>
              <a:rPr lang="en-US" dirty="0"/>
              <a:t>, drawing in 45% of visitors eager to experience the province’s dramatic coastlines.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Wildlife encounters are a highlight for many</a:t>
            </a:r>
            <a:r>
              <a:rPr lang="en-US" dirty="0"/>
              <a:t>, with 28% of visitors participating in both seabird and whale watching. Among these, 15% opted for whale-watching boat tours, while 14% took boat tours to observe seabirds up close.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Other outdoor favorites include beach visits (31%), exploring national parks (27%), iceberg viewing (22%), and visits to additional parks and ecological reserves (20%).</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Overall, 93% of visitors took part in at least one outdoor experience during their trip, with vacation visitors engaging in a wider variety of outdoor activities than other visitor types.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DE3DE-EDF3-4CAE-A97F-B7B0CC6155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461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Our culture, history, and heritage are major reasons visitors are motivated to travel to Newfoundland and Labrador; these elements truly set us apart from other destinations, as our surveys have consistently shown.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Newfoundland and Labrador offers a wealth of history for visitors to discover, with numerous historic, cultural, and heritage sites where they can immerse themselves in the province’s past.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Experiencing local culture and meeting the people who live here are often trip highlights for visitors, with 50% of visitors reporting that connecting with locals was a memorable part of their stay.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Trying local cuisine is especially popular, </a:t>
            </a:r>
            <a:r>
              <a:rPr lang="en-US" dirty="0"/>
              <a:t>with 64% of visitors making it a priority to experience Newfoundland and Labrador’s unique flavors, while 52% </a:t>
            </a:r>
            <a:r>
              <a:rPr lang="en-US" b="1" dirty="0"/>
              <a:t>enjoyed exploring our rural and small communities, gaining a sense of place and lifestyle.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Nearly half (46%) of visitors visited historic sites, museums, or interpretation centers, further connecting with the rich heritage Newfoundland and Labrador has to offer.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Iconic sites like lighthouses drew in 38% of visitors, who found these locations to be both visually stunning and culturally significant.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Vacation visitors were especially engaged in cultural activities, participating in experiences like visiting lighthouses, historic sites, rural communities, galleries, and local breweries or distilleries at higher rates than other types of travelers.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DE3DE-EDF3-4CAE-A97F-B7B0CC6155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611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1" i="0" dirty="0">
                <a:solidFill>
                  <a:srgbClr val="0D0D0D"/>
                </a:solidFill>
                <a:effectLst/>
                <a:latin typeface="ui-sans-serif"/>
              </a:rPr>
              <a:t>Culinary experiences are a major priority within Vision 2026, as they play a significant role in shaping visitors' memorable experiences in Newfoundland and Labrador.</a:t>
            </a:r>
          </a:p>
          <a:p>
            <a:pPr algn="l">
              <a:buFont typeface="Arial" panose="020B0604020202020204" pitchFamily="34" charset="0"/>
              <a:buChar char="•"/>
            </a:pPr>
            <a:endParaRPr lang="en-US" b="0" i="0" dirty="0">
              <a:solidFill>
                <a:srgbClr val="0D0D0D"/>
              </a:solidFill>
              <a:effectLst/>
              <a:latin typeface="ui-sans-serif"/>
            </a:endParaRPr>
          </a:p>
          <a:p>
            <a:pPr marL="171450" indent="-171450" algn="l">
              <a:buFont typeface="Arial" panose="020B0604020202020204" pitchFamily="34" charset="0"/>
              <a:buChar char="•"/>
            </a:pPr>
            <a:r>
              <a:rPr lang="en-US" b="1" i="0" dirty="0">
                <a:solidFill>
                  <a:srgbClr val="0D0D0D"/>
                </a:solidFill>
                <a:effectLst/>
                <a:latin typeface="ui-sans-serif"/>
              </a:rPr>
              <a:t>Many visitors reflect on their trips through the lens of local food, drink, and interactions with friendly locals, emphasizing the importance of food tourism in creating lasting impressions.</a:t>
            </a:r>
          </a:p>
          <a:p>
            <a:pPr algn="l">
              <a:buFont typeface="Arial" panose="020B0604020202020204" pitchFamily="34" charset="0"/>
              <a:buChar char="•"/>
            </a:pPr>
            <a:endParaRPr lang="en-US" b="0" i="0" dirty="0">
              <a:solidFill>
                <a:srgbClr val="0D0D0D"/>
              </a:solidFill>
              <a:effectLst/>
              <a:latin typeface="ui-sans-serif"/>
            </a:endParaRPr>
          </a:p>
          <a:p>
            <a:pPr marL="171450" indent="-171450" algn="l">
              <a:buFont typeface="Arial" panose="020B0604020202020204" pitchFamily="34" charset="0"/>
              <a:buChar char="•"/>
            </a:pPr>
            <a:r>
              <a:rPr lang="en-US" b="0" i="0" dirty="0">
                <a:solidFill>
                  <a:srgbClr val="0D0D0D"/>
                </a:solidFill>
                <a:effectLst/>
                <a:latin typeface="ui-sans-serif"/>
              </a:rPr>
              <a:t>To encourage more in-province travel, offering packages that combine local food and drink with nearby attractions—such as hiking trails, beaches, parks, and historic sites—can be an effective strategy.</a:t>
            </a:r>
          </a:p>
          <a:p>
            <a:pPr marL="171450" indent="-171450" algn="l">
              <a:buFont typeface="Arial" panose="020B0604020202020204" pitchFamily="34" charset="0"/>
              <a:buChar char="•"/>
            </a:pPr>
            <a:endParaRPr lang="en-US" b="0" i="0" dirty="0">
              <a:solidFill>
                <a:srgbClr val="0D0D0D"/>
              </a:solidFill>
              <a:effectLst/>
              <a:latin typeface="ui-sans-serif"/>
            </a:endParaRPr>
          </a:p>
          <a:p>
            <a:pPr marL="171450" indent="-171450" algn="l">
              <a:buFont typeface="Arial" panose="020B0604020202020204" pitchFamily="34" charset="0"/>
              <a:buChar char="•"/>
            </a:pPr>
            <a:r>
              <a:rPr lang="en-US" b="0" i="0" dirty="0">
                <a:solidFill>
                  <a:srgbClr val="0D0D0D"/>
                </a:solidFill>
                <a:effectLst/>
                <a:latin typeface="ui-sans-serif"/>
              </a:rPr>
              <a:t>Approximately 30% of residents would be inclined to plan an entire trip around food and drink festivals or live performances, indicating a strong interest in culinary and cultural experiences.</a:t>
            </a:r>
          </a:p>
          <a:p>
            <a:pPr marL="171450" indent="-171450" algn="l">
              <a:buFont typeface="Arial" panose="020B0604020202020204" pitchFamily="34" charset="0"/>
              <a:buChar char="•"/>
            </a:pPr>
            <a:endParaRPr lang="en-US" b="0" i="0" dirty="0">
              <a:solidFill>
                <a:srgbClr val="0D0D0D"/>
              </a:solidFill>
              <a:effectLst/>
              <a:latin typeface="ui-sans-serif"/>
            </a:endParaRPr>
          </a:p>
          <a:p>
            <a:pPr marL="171450" indent="-171450" algn="l">
              <a:buFont typeface="Arial" panose="020B0604020202020204" pitchFamily="34" charset="0"/>
              <a:buChar char="•"/>
            </a:pPr>
            <a:r>
              <a:rPr lang="en-US" b="1" i="0" dirty="0">
                <a:solidFill>
                  <a:srgbClr val="0D0D0D"/>
                </a:solidFill>
                <a:effectLst/>
                <a:latin typeface="ui-sans-serif"/>
              </a:rPr>
              <a:t>As part of Vision 2026’s Transformation phase, there is a focus on identifying partnership opportunities that will enhance access to local food and beverage products, benefiting both businesses and consumers.</a:t>
            </a:r>
          </a:p>
          <a:p>
            <a:pPr marL="171450" indent="-171450" algn="l">
              <a:buFont typeface="Arial" panose="020B0604020202020204" pitchFamily="34" charset="0"/>
              <a:buChar char="•"/>
            </a:pPr>
            <a:endParaRPr lang="en-US" b="1" i="0" dirty="0">
              <a:solidFill>
                <a:srgbClr val="0D0D0D"/>
              </a:solidFill>
              <a:effectLst/>
              <a:latin typeface="ui-sans-serif"/>
            </a:endParaRPr>
          </a:p>
          <a:p>
            <a:pPr marL="171450" indent="-171450" algn="l">
              <a:buFont typeface="Arial" panose="020B0604020202020204" pitchFamily="34" charset="0"/>
              <a:buChar char="•"/>
            </a:pPr>
            <a:r>
              <a:rPr lang="en-US" b="1" i="0" dirty="0">
                <a:solidFill>
                  <a:srgbClr val="0D0D0D"/>
                </a:solidFill>
                <a:effectLst/>
                <a:latin typeface="ui-sans-serif"/>
              </a:rPr>
              <a:t>Recently, Hospitality NL received over $1 million for the Newfoundland and Labrador Culinary Tourism Development Strategy. This two-year project aims to position the province as a premier culinary destination, attracting more visitors and driving sustainable economic growth.</a:t>
            </a:r>
          </a:p>
          <a:p>
            <a:endParaRPr lang="en-US" dirty="0"/>
          </a:p>
        </p:txBody>
      </p:sp>
      <p:sp>
        <p:nvSpPr>
          <p:cNvPr id="4" name="Slide Number Placeholder 3"/>
          <p:cNvSpPr>
            <a:spLocks noGrp="1"/>
          </p:cNvSpPr>
          <p:nvPr>
            <p:ph type="sldNum" sz="quarter" idx="5"/>
          </p:nvPr>
        </p:nvSpPr>
        <p:spPr/>
        <p:txBody>
          <a:bodyPr/>
          <a:lstStyle/>
          <a:p>
            <a:fld id="{385ACE04-E13C-4837-B6DD-B388E7CAA05E}" type="slidenum">
              <a:rPr lang="en-US" noProof="0" smtClean="0"/>
              <a:t>14</a:t>
            </a:fld>
            <a:endParaRPr lang="en-US" noProof="0" dirty="0"/>
          </a:p>
        </p:txBody>
      </p:sp>
    </p:spTree>
    <p:extLst>
      <p:ext uri="{BB962C8B-B14F-4D97-AF65-F5344CB8AC3E}">
        <p14:creationId xmlns:p14="http://schemas.microsoft.com/office/powerpoint/2010/main" val="225761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81% of non-resident</a:t>
            </a:r>
            <a:r>
              <a:rPr lang="en-US" b="1" baseline="0" dirty="0"/>
              <a:t> vacation/leisure visitors arrive from other Canadian provinces; 13% come from the US and 6% from overseas </a:t>
            </a:r>
          </a:p>
          <a:p>
            <a:pPr marL="171450" indent="-171450">
              <a:buFont typeface="Arial" panose="020B0604020202020204" pitchFamily="34" charset="0"/>
              <a:buChar char="•"/>
            </a:pPr>
            <a:r>
              <a:rPr lang="en-US" b="1" baseline="0" dirty="0"/>
              <a:t>40% of all vacation visitors are from Ontario – Ontario remains NL’s largest source market</a:t>
            </a:r>
          </a:p>
          <a:p>
            <a:pPr marL="171450" indent="-171450">
              <a:buFont typeface="Arial" panose="020B0604020202020204" pitchFamily="34" charset="0"/>
              <a:buChar char="•"/>
            </a:pPr>
            <a:r>
              <a:rPr lang="en-US" b="1" baseline="0" dirty="0"/>
              <a:t>72% of visitors arrive by plane, while 28% drive to the province</a:t>
            </a:r>
          </a:p>
          <a:p>
            <a:pPr marL="171450" indent="-171450">
              <a:buFont typeface="Arial" panose="020B0604020202020204" pitchFamily="34" charset="0"/>
              <a:buChar char="•"/>
            </a:pPr>
            <a:r>
              <a:rPr lang="en-US" b="1" baseline="0" dirty="0"/>
              <a:t>Half travel as couples with no children and </a:t>
            </a:r>
            <a:r>
              <a:rPr lang="en-US" b="0" baseline="0" dirty="0"/>
              <a:t>65% are visiting the province for the first time</a:t>
            </a:r>
          </a:p>
          <a:p>
            <a:pPr marL="171450" indent="-171450">
              <a:buFont typeface="Arial" panose="020B0604020202020204" pitchFamily="34" charset="0"/>
              <a:buChar char="•"/>
            </a:pPr>
            <a:r>
              <a:rPr lang="en-US" b="1" baseline="0" dirty="0"/>
              <a:t>They are typically over 55 years of age and have above average household incomes</a:t>
            </a:r>
          </a:p>
          <a:p>
            <a:pPr marL="171450" indent="-171450">
              <a:buFont typeface="Arial" panose="020B0604020202020204" pitchFamily="34" charset="0"/>
              <a:buChar char="•"/>
            </a:pPr>
            <a:r>
              <a:rPr lang="en-US" baseline="0" dirty="0"/>
              <a:t>Most stay in hotels</a:t>
            </a:r>
          </a:p>
          <a:p>
            <a:pPr marL="171450" indent="-171450">
              <a:buFont typeface="Arial" panose="020B0604020202020204" pitchFamily="34" charset="0"/>
              <a:buChar char="•"/>
            </a:pPr>
            <a:r>
              <a:rPr lang="en-US" baseline="0" dirty="0"/>
              <a:t>They stay for an average of just over 10 nights</a:t>
            </a:r>
          </a:p>
          <a:p>
            <a:pPr marL="171450" indent="-171450">
              <a:buFont typeface="Arial" panose="020B0604020202020204" pitchFamily="34" charset="0"/>
              <a:buChar char="•"/>
            </a:pPr>
            <a:r>
              <a:rPr lang="en-US" baseline="0" dirty="0"/>
              <a:t>Vacation visitors begin planning their NL trip an average of 5 months in advance</a:t>
            </a:r>
          </a:p>
          <a:p>
            <a:pPr marL="171450" indent="-171450">
              <a:buFont typeface="Arial" panose="020B0604020202020204" pitchFamily="34" charset="0"/>
              <a:buChar char="•"/>
            </a:pPr>
            <a:r>
              <a:rPr lang="en-US" baseline="0" dirty="0"/>
              <a:t>Their average trip spend is $3,470</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0BB263-1C7F-4F52-B9CA-E88E6DF890C3}" type="slidenum">
              <a:rPr lang="en-US" smtClean="0"/>
              <a:t>15</a:t>
            </a:fld>
            <a:endParaRPr lang="en-US"/>
          </a:p>
        </p:txBody>
      </p:sp>
    </p:spTree>
    <p:extLst>
      <p:ext uri="{BB962C8B-B14F-4D97-AF65-F5344CB8AC3E}">
        <p14:creationId xmlns:p14="http://schemas.microsoft.com/office/powerpoint/2010/main" val="3368327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Our tourism success relies heavily on strong partnerships with key organizations across the province.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Hospitality Newfoundland and Labrador (HNL) is a primary industry association, representing the interests of tourism operators and supporting workforce development.</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 Newfoundland and Labrador Indigenous Tourism Association (NLITA) plays a vital role in promoting Indigenous tourism, preserving cultural heritage, and offering authentic experiences.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Regional marketing associations, </a:t>
            </a:r>
            <a:r>
              <a:rPr lang="en-US" dirty="0"/>
              <a:t>like Destination Labrador, </a:t>
            </a:r>
            <a:r>
              <a:rPr lang="en-US" b="1" dirty="0"/>
              <a:t>Destination St. John’s</a:t>
            </a:r>
            <a:r>
              <a:rPr lang="en-US" dirty="0"/>
              <a:t>, Adventure Central, Go Western Newfoundland, and Legendary Coasts, focus on marketing specific regions, each with its own attractions and unique experiences.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Atlantic Canada Opportunities Agency (ACOA) is a critical federal partner, helping fund projects that drive tourism growth and improve infrastructure.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Our collective goal is to create and deliver memorable Newfoundland and Labrador brand experiences.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experiences are designed to attract more visitors, encouraging them to stay longer and engage more deeply with what our province has to offer.</a:t>
            </a:r>
          </a:p>
        </p:txBody>
      </p:sp>
      <p:sp>
        <p:nvSpPr>
          <p:cNvPr id="4" name="Slide Number Placeholder 3"/>
          <p:cNvSpPr>
            <a:spLocks noGrp="1"/>
          </p:cNvSpPr>
          <p:nvPr>
            <p:ph type="sldNum" sz="quarter" idx="10"/>
          </p:nvPr>
        </p:nvSpPr>
        <p:spPr/>
        <p:txBody>
          <a:bodyPr/>
          <a:lstStyle/>
          <a:p>
            <a:fld id="{385ACE04-E13C-4837-B6DD-B388E7CAA05E}" type="slidenum">
              <a:rPr lang="en-US" smtClean="0"/>
              <a:t>16</a:t>
            </a:fld>
            <a:endParaRPr lang="en-US"/>
          </a:p>
        </p:txBody>
      </p:sp>
    </p:spTree>
    <p:extLst>
      <p:ext uri="{BB962C8B-B14F-4D97-AF65-F5344CB8AC3E}">
        <p14:creationId xmlns:p14="http://schemas.microsoft.com/office/powerpoint/2010/main" val="180408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can we help?</a:t>
            </a:r>
          </a:p>
        </p:txBody>
      </p:sp>
      <p:sp>
        <p:nvSpPr>
          <p:cNvPr id="4" name="Slide Number Placeholder 3"/>
          <p:cNvSpPr>
            <a:spLocks noGrp="1"/>
          </p:cNvSpPr>
          <p:nvPr>
            <p:ph type="sldNum" sz="quarter" idx="5"/>
          </p:nvPr>
        </p:nvSpPr>
        <p:spPr/>
        <p:txBody>
          <a:bodyPr/>
          <a:lstStyle/>
          <a:p>
            <a:fld id="{385ACE04-E13C-4837-B6DD-B388E7CAA05E}" type="slidenum">
              <a:rPr lang="en-US" noProof="0" smtClean="0"/>
              <a:t>17</a:t>
            </a:fld>
            <a:endParaRPr lang="en-US" noProof="0" dirty="0"/>
          </a:p>
        </p:txBody>
      </p:sp>
    </p:spTree>
    <p:extLst>
      <p:ext uri="{BB962C8B-B14F-4D97-AF65-F5344CB8AC3E}">
        <p14:creationId xmlns:p14="http://schemas.microsoft.com/office/powerpoint/2010/main" val="428408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sets the benchmark for 2019 tourism numbers to compare current and future trends.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Approximately $1.2 billion in total tourism spending in 2019</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Over 2,700 tourism-related businesses in Newfoundland and Labrador in 2019</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Over 530,000 non-resident visitors traveled to NL in 2019</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9% of all jobs in the province were related to tourism industries in 2019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Equally Over 20,000 jobs in tourism sectors like accommodations, food and beverage, transportation, recreation, entertainment, and travel services in 2019</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BB263-1C7F-4F52-B9CA-E88E6DF89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3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Air access to Newfoundland and Labrador is steadily improving, with more flights and routes making it easier for visitors to reach us. While air access remains a priority due to our island location, the momentum is positive.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Travel affordability is also improving, but visitors to the province are typically experienced travelers with higher disposable incomes, seeking unique and authentic experiences.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Increased competition is pushing us to showcase what makes Newfoundland and Labrador unique, and we’re standing out with our distinctive offerings. Vision 2026 is supporting operators in building on our province's exceptional appeal.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The labor supply is improving, with more people entering the tourism workforce. Hospitality NL’s workforce action plan, supported by both provincial and federal governments, will help build back the tourism labour force.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While operational costs remain a challenge, operators are responding with innovative solutions, enhancing the resilience of the industry.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Seasonality is being addressed through initiatives promoting year-round tourism, spreading visitation and encouraging longer stays.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Overall, recovery is progressing well, and Vision 2026 is helping transform challenges into opportunities for sustainable growth.</a:t>
            </a:r>
          </a:p>
        </p:txBody>
      </p:sp>
      <p:sp>
        <p:nvSpPr>
          <p:cNvPr id="4" name="Slide Number Placeholder 3"/>
          <p:cNvSpPr>
            <a:spLocks noGrp="1"/>
          </p:cNvSpPr>
          <p:nvPr>
            <p:ph type="sldNum" sz="quarter" idx="10"/>
          </p:nvPr>
        </p:nvSpPr>
        <p:spPr/>
        <p:txBody>
          <a:bodyPr/>
          <a:lstStyle/>
          <a:p>
            <a:fld id="{385ACE04-E13C-4837-B6DD-B388E7CAA05E}" type="slidenum">
              <a:rPr lang="en-US" smtClean="0"/>
              <a:t>4</a:t>
            </a:fld>
            <a:endParaRPr lang="en-US"/>
          </a:p>
        </p:txBody>
      </p:sp>
    </p:spTree>
    <p:extLst>
      <p:ext uri="{BB962C8B-B14F-4D97-AF65-F5344CB8AC3E}">
        <p14:creationId xmlns:p14="http://schemas.microsoft.com/office/powerpoint/2010/main" val="360483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Residents played a key role in fueling tourism growth, as many Newfoundlanders and Labradorians rediscovered their own province during the pandemic. This local engagement helped to elevate the awareness of what we have to offer, creating new tourism advocates who shared their experiences.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 strong brand positioning has successfully encouraged visitors to explore Newfoundland and Labrador, offering them authentic and memorable experiences that showcase our unique culture, natural beauty, and friendly communities.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Travelers are increasingly seeking wide open spaces, with many prioritizing nature-based and outdoor experiences. Our province’s natural landscapes—such as rugged coastlines, national parks, and wilderness areas—are prime attractions for this demand.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There's a growing trend of visitors choosing quality over quantity. People are looking for more meaningful, immersive experiences, which is leading to longer stays and a shift towards visiting in the off-season. This trend is helping to spread out visitation throughout the year, contributing to more sustainable tourism.</a:t>
            </a:r>
          </a:p>
        </p:txBody>
      </p:sp>
      <p:sp>
        <p:nvSpPr>
          <p:cNvPr id="4" name="Slide Number Placeholder 3"/>
          <p:cNvSpPr>
            <a:spLocks noGrp="1"/>
          </p:cNvSpPr>
          <p:nvPr>
            <p:ph type="sldNum" sz="quarter" idx="10"/>
          </p:nvPr>
        </p:nvSpPr>
        <p:spPr/>
        <p:txBody>
          <a:bodyPr/>
          <a:lstStyle/>
          <a:p>
            <a:fld id="{385ACE04-E13C-4837-B6DD-B388E7CAA05E}" type="slidenum">
              <a:rPr lang="en-US" smtClean="0"/>
              <a:t>5</a:t>
            </a:fld>
            <a:endParaRPr lang="en-US"/>
          </a:p>
        </p:txBody>
      </p:sp>
    </p:spTree>
    <p:extLst>
      <p:ext uri="{BB962C8B-B14F-4D97-AF65-F5344CB8AC3E}">
        <p14:creationId xmlns:p14="http://schemas.microsoft.com/office/powerpoint/2010/main" val="185964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Total non-resident visits were 487,000, a 13% increase from 2022. (530K in 2019)</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In 2023, air visitation was 304,300, a 10% increase over 2022.</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Overall, visitation (air, auto, cruise) is 8% below 2019 levels.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Auto visits totaled 113,600, up 3% from last year.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Cruise visitation grew by 55%, </a:t>
            </a:r>
            <a:r>
              <a:rPr lang="en-US" dirty="0"/>
              <a:t>reaching 69,100 visitors.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Compared to 2019, auto visits were 21% higher and cruise visits were 32% higher, but air visitation remained 21% below pre-pandemic levels.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Marine Atlantic passenger movements increased by 4%, totaling 368,039, and were up 19% from 2019.</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Vehicle movements increased by 3%, reaching 145,349, up 21% from 2019.</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Auto visitation saw a 3% increase in 2023 compared to last year.</a:t>
            </a:r>
          </a:p>
        </p:txBody>
      </p:sp>
      <p:sp>
        <p:nvSpPr>
          <p:cNvPr id="4" name="Slide Number Placeholder 3"/>
          <p:cNvSpPr>
            <a:spLocks noGrp="1"/>
          </p:cNvSpPr>
          <p:nvPr>
            <p:ph type="sldNum" sz="quarter" idx="10"/>
          </p:nvPr>
        </p:nvSpPr>
        <p:spPr/>
        <p:txBody>
          <a:bodyPr/>
          <a:lstStyle/>
          <a:p>
            <a:fld id="{385ACE04-E13C-4837-B6DD-B388E7CAA05E}" type="slidenum">
              <a:rPr lang="en-US" smtClean="0"/>
              <a:t>6</a:t>
            </a:fld>
            <a:endParaRPr lang="en-US"/>
          </a:p>
        </p:txBody>
      </p:sp>
    </p:spTree>
    <p:extLst>
      <p:ext uri="{BB962C8B-B14F-4D97-AF65-F5344CB8AC3E}">
        <p14:creationId xmlns:p14="http://schemas.microsoft.com/office/powerpoint/2010/main" val="169428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The pandemic provided tourism leaders across the province with a unique opportunity to reflect on both the challenges and opportunities the industry faces. It allowed us to pause, assess where we are, and think about how we can rebuild on a solid foundation.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Looking ahead, Destination Canada predicts a growing interest in the well-being of communities and residents in the destinations travelers choose.  More than ever, people are seeking authentic experiences and becoming increasingly conscious of their environmental impact.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By focusing on sustainability, we can responsibly rebuild tourism and ensure high-quality visitation while protecting the very things that make our destination special.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While the pandemic presented many challenges, it has also given us the chance to make important improvements and create a stronger, more resilient foundation for the future of our tourism industry</a:t>
            </a:r>
          </a:p>
        </p:txBody>
      </p:sp>
      <p:sp>
        <p:nvSpPr>
          <p:cNvPr id="4" name="Slide Number Placeholder 3"/>
          <p:cNvSpPr>
            <a:spLocks noGrp="1"/>
          </p:cNvSpPr>
          <p:nvPr>
            <p:ph type="sldNum" sz="quarter" idx="10"/>
          </p:nvPr>
        </p:nvSpPr>
        <p:spPr/>
        <p:txBody>
          <a:bodyPr/>
          <a:lstStyle/>
          <a:p>
            <a:fld id="{385ACE04-E13C-4837-B6DD-B388E7CAA05E}" type="slidenum">
              <a:rPr lang="en-US" noProof="0" smtClean="0"/>
              <a:t>7</a:t>
            </a:fld>
            <a:endParaRPr lang="en-US" noProof="0" dirty="0"/>
          </a:p>
        </p:txBody>
      </p:sp>
    </p:spTree>
    <p:extLst>
      <p:ext uri="{BB962C8B-B14F-4D97-AF65-F5344CB8AC3E}">
        <p14:creationId xmlns:p14="http://schemas.microsoft.com/office/powerpoint/2010/main" val="282821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Vision 2026 introduces regenerative tourism as a way to shape the future of tourism in Newfoundland and Labrador. It’s about more than just sustainability; it focuses on rejuvenating the environment and communities that tourism depends on.</a:t>
            </a:r>
          </a:p>
          <a:p>
            <a:r>
              <a:rPr lang="en-US" dirty="0"/>
              <a:t>•  The approach is aligned with the United Nations’ Sustainable Development Goals, making it part of a global effort to promote sustainable and balanced growth in all areas—social, economic, and environmental.</a:t>
            </a:r>
          </a:p>
          <a:p>
            <a:r>
              <a:rPr lang="en-US" dirty="0"/>
              <a:t>•  Regenerative tourism aims to build a tourism ecosystem that is resilient and adaptable, helping to restore and protect both natural and community resources, while supporting long-term economic growth.</a:t>
            </a:r>
          </a:p>
          <a:p>
            <a:r>
              <a:rPr lang="en-US" dirty="0"/>
              <a:t>•  Collaboration is key. This strategy brings together private, public, and community stakeholders, ensuring that tourism development is well-coordinated and sustainable over time.</a:t>
            </a:r>
          </a:p>
          <a:p>
            <a:r>
              <a:rPr lang="en-US" dirty="0"/>
              <a:t>•  The goal is to preserve and enhance Newfoundland and Labrador’s cultural and natural assets. This is about creating a vibrant, thriving destination that benefits both visitors and residents for generations to come.</a:t>
            </a:r>
          </a:p>
          <a:p>
            <a:r>
              <a:rPr lang="en-US" dirty="0"/>
              <a:t>•  Decision-making in regenerative tourism is based on constant monitoring and feedback. By staying engaged with how things are evolving, stakeholders can adapt and keep the industry competitive.</a:t>
            </a:r>
          </a:p>
          <a:p>
            <a:r>
              <a:rPr lang="en-US" dirty="0"/>
              <a:t>•  Growth in tourism needs to align with the capacity of the industry and the community. This helps to ensure quality experiences for visitors while minimizing negative impacts on locals and the environment.</a:t>
            </a:r>
          </a:p>
          <a:p>
            <a:r>
              <a:rPr lang="en-US" dirty="0"/>
              <a:t>•  Regenerative tourism is about co-designing experiences with the local communities. It’s about building deeper connections with visitors and making sure tourism respects the province’s rich culture and natural beauty.</a:t>
            </a:r>
          </a:p>
          <a:p>
            <a:r>
              <a:rPr lang="en-US" dirty="0"/>
              <a:t>•  This approach focuses on ensuring tourism delivers lasting, positive benefits to people, places, and nature. It moves away from traditional models that sometimes take more than they give, instead focusing on reciprocal relationships between tourism and local life.</a:t>
            </a:r>
          </a:p>
          <a:p>
            <a:r>
              <a:rPr lang="en-US" dirty="0"/>
              <a:t>•  The tourism ecosystem is seen as a "living" system, always evolving and adapting. This approach allows the industry to respond to challenges and opportunities in real-time, ensuring it remains sustainable and resilient.</a:t>
            </a:r>
          </a:p>
          <a:p>
            <a:r>
              <a:rPr lang="en-US" dirty="0"/>
              <a:t>•  Regenerative tourism offers unforgettable, authentic experiences that not only contribute to the economy but also enrich the sociocultural and environmental fabric of Newfoundland and Labrador.</a:t>
            </a:r>
          </a:p>
          <a:p>
            <a:r>
              <a:rPr lang="en-US" dirty="0"/>
              <a:t>•  Ultimately, the vision is to renew and restore Newfoundland and Labrador as a responsible tourism destination. This will take time, but with collaboration from all stakeholders, it’s a vision that will contribute to the well-being of the province for years to come.</a:t>
            </a:r>
          </a:p>
          <a:p>
            <a:endParaRPr lang="en-US" dirty="0"/>
          </a:p>
        </p:txBody>
      </p:sp>
      <p:sp>
        <p:nvSpPr>
          <p:cNvPr id="4" name="Slide Number Placeholder 3"/>
          <p:cNvSpPr>
            <a:spLocks noGrp="1"/>
          </p:cNvSpPr>
          <p:nvPr>
            <p:ph type="sldNum" sz="quarter" idx="10"/>
          </p:nvPr>
        </p:nvSpPr>
        <p:spPr/>
        <p:txBody>
          <a:bodyPr/>
          <a:lstStyle/>
          <a:p>
            <a:fld id="{385ACE04-E13C-4837-B6DD-B388E7CAA05E}" type="slidenum">
              <a:rPr lang="en-US" noProof="0" smtClean="0"/>
              <a:t>8</a:t>
            </a:fld>
            <a:endParaRPr lang="en-US" noProof="0" dirty="0"/>
          </a:p>
        </p:txBody>
      </p:sp>
    </p:spTree>
    <p:extLst>
      <p:ext uri="{BB962C8B-B14F-4D97-AF65-F5344CB8AC3E}">
        <p14:creationId xmlns:p14="http://schemas.microsoft.com/office/powerpoint/2010/main" val="144820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Arts and culture are integral to Newfoundland and Labrador, creating unforgettable visitor experiences grounded in music, storytelling, and heritage.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We’re prioritizing local artists and events that showcase unique cultural expressions—from our traditional music to festivals rooted in history.</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Culinary experiences here offer a taste of Newfoundland and Labrador’s distinctive flavors—fresh seafood, wild berries, and age-old recipes.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By supporting local food experiences, we’re helping guests connect with our culture through memorable meals.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Indigenous culture is a cornerstone of our tourism strategy, focusing on authentic experiences that celebrate traditions, stories, and ways of life.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Our partnerships with Indigenous communities help visitors engage meaningfully with the province’s heritage.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Nature tourism is essential, allowing visitors to immerse themselves in our breathtaking landscapes responsibly.</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Sustainable tourism development ensures guests enjoy our coastlines, fjords, and wildlife while protecting these assets for the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DE3DE-EDF3-4CAE-A97F-B7B0CC6155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5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It takes deliberate action to visit Newfoundland and Labrador.</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Visitors today are seeking more from their vacation experience.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They want to be part of something memorable and unique to this place.</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Visitors are looking for authentic experiences connected to our culture, people, and natural environment.</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 goal is for their time here to leave a lasting impression—an experience they’ll share long after they leave.</a:t>
            </a:r>
          </a:p>
          <a:p>
            <a:pPr marL="171450" indent="-171450">
              <a:buFont typeface="Arial" panose="020B0604020202020204" pitchFamily="34" charset="0"/>
              <a:buChar char="•"/>
            </a:pPr>
            <a:r>
              <a:rPr lang="en-US" b="1" dirty="0"/>
              <a:t>Visitors today seek authentic, unique experiences that align with Vision 2026’s focus on showcasing Newfoundland and Labrador’s distinct culture, heritage, and natural environment.</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 province’s tourism goals are focused on delivering high-quality, sustainable experiences that resonate with experienced, knowledgeable travelers looking for self-expression and discovery.</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Vision 2026 supports the development of diverse tourism offerings that meet visitors’ expectations of value while enhancing their overall satisfaction.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By aligning our tourism offerings with these evolving trends, we can foster sustainable growth, attract more visitors, and create lasting positive impressions.</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385ACE04-E13C-4837-B6DD-B388E7CAA05E}" type="slidenum">
              <a:rPr lang="en-US" noProof="0" smtClean="0"/>
              <a:t>10</a:t>
            </a:fld>
            <a:endParaRPr lang="en-US" noProof="0" dirty="0"/>
          </a:p>
        </p:txBody>
      </p:sp>
    </p:spTree>
    <p:extLst>
      <p:ext uri="{BB962C8B-B14F-4D97-AF65-F5344CB8AC3E}">
        <p14:creationId xmlns:p14="http://schemas.microsoft.com/office/powerpoint/2010/main" val="2358731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11/15/2024</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a:t>Click icon to add picture</a:t>
            </a:r>
            <a:endParaRPr lang="en-US" noProof="0"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994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Text Placeholder 2">
            <a:extLst>
              <a:ext uri="{FF2B5EF4-FFF2-40B4-BE49-F238E27FC236}">
                <a16:creationId xmlns:a16="http://schemas.microsoft.com/office/drawing/2014/main" id="{BE814D66-F00F-0D44-AD03-889FEE787EB6}"/>
              </a:ext>
            </a:extLst>
          </p:cNvPr>
          <p:cNvSpPr>
            <a:spLocks noGrp="1"/>
          </p:cNvSpPr>
          <p:nvPr>
            <p:ph idx="1" hasCustomPrompt="1"/>
          </p:nvPr>
        </p:nvSpPr>
        <p:spPr>
          <a:xfrm>
            <a:off x="363416" y="1825625"/>
            <a:ext cx="11465168"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FF9B990C-5D9C-4A90-AC73-5889BC9F755C}"/>
              </a:ext>
            </a:extLst>
          </p:cNvPr>
          <p:cNvSpPr>
            <a:spLocks noGrp="1"/>
          </p:cNvSpPr>
          <p:nvPr>
            <p:ph type="title" hasCustomPrompt="1"/>
          </p:nvPr>
        </p:nvSpPr>
        <p:spPr/>
        <p:txBody>
          <a:bodyPr/>
          <a:lstStyle/>
          <a:p>
            <a:r>
              <a:rPr lang="en-US" noProof="0"/>
              <a:t>CLICK TO EDIT MASTER TITLE STYLE</a:t>
            </a:r>
          </a:p>
        </p:txBody>
      </p:sp>
      <p:sp>
        <p:nvSpPr>
          <p:cNvPr id="16" name="Oval 15">
            <a:extLst>
              <a:ext uri="{FF2B5EF4-FFF2-40B4-BE49-F238E27FC236}">
                <a16:creationId xmlns:a16="http://schemas.microsoft.com/office/drawing/2014/main" id="{44C85E5F-5B5E-48CC-8469-0263621D91FF}"/>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7EE4E300-6C8E-4262-BE1D-587C7B70E7ED}"/>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2897028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Content Placeholder 3">
            <a:extLst>
              <a:ext uri="{FF2B5EF4-FFF2-40B4-BE49-F238E27FC236}">
                <a16:creationId xmlns:a16="http://schemas.microsoft.com/office/drawing/2014/main" id="{6E22FA8C-3243-4716-A6BD-F37D6058FB43}"/>
              </a:ext>
            </a:extLst>
          </p:cNvPr>
          <p:cNvSpPr>
            <a:spLocks noGrp="1"/>
          </p:cNvSpPr>
          <p:nvPr>
            <p:ph sz="half" idx="2" hasCustomPrompt="1"/>
          </p:nvPr>
        </p:nvSpPr>
        <p:spPr>
          <a:xfrm>
            <a:off x="6347381"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2">
            <a:extLst>
              <a:ext uri="{FF2B5EF4-FFF2-40B4-BE49-F238E27FC236}">
                <a16:creationId xmlns:a16="http://schemas.microsoft.com/office/drawing/2014/main" id="{8ABE3FD8-339C-4F75-876F-8347ADE67E94}"/>
              </a:ext>
            </a:extLst>
          </p:cNvPr>
          <p:cNvSpPr>
            <a:spLocks noGrp="1"/>
          </p:cNvSpPr>
          <p:nvPr>
            <p:ph sz="half" idx="1" hasCustomPrompt="1"/>
          </p:nvPr>
        </p:nvSpPr>
        <p:spPr>
          <a:xfrm>
            <a:off x="363416" y="1825625"/>
            <a:ext cx="5481203"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Oval 24">
            <a:extLst>
              <a:ext uri="{FF2B5EF4-FFF2-40B4-BE49-F238E27FC236}">
                <a16:creationId xmlns:a16="http://schemas.microsoft.com/office/drawing/2014/main" id="{E72FB389-5EA4-4084-B7A2-A4D0A43561F6}"/>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F7783FE1-0115-4345-89B2-C073569FB8EE}"/>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7366146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7" name="Text Placeholder 4">
            <a:extLst>
              <a:ext uri="{FF2B5EF4-FFF2-40B4-BE49-F238E27FC236}">
                <a16:creationId xmlns:a16="http://schemas.microsoft.com/office/drawing/2014/main" id="{9F73353B-C50B-4A8A-87CF-657C1EB8940F}"/>
              </a:ext>
            </a:extLst>
          </p:cNvPr>
          <p:cNvSpPr>
            <a:spLocks noGrp="1"/>
          </p:cNvSpPr>
          <p:nvPr>
            <p:ph type="body" sz="quarter" idx="3" hasCustomPrompt="1"/>
          </p:nvPr>
        </p:nvSpPr>
        <p:spPr>
          <a:xfrm>
            <a:off x="6347380" y="1681163"/>
            <a:ext cx="54812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8" name="Content Placeholder 5">
            <a:extLst>
              <a:ext uri="{FF2B5EF4-FFF2-40B4-BE49-F238E27FC236}">
                <a16:creationId xmlns:a16="http://schemas.microsoft.com/office/drawing/2014/main" id="{5EFF7F5E-3221-4390-9B17-D1944365BF12}"/>
              </a:ext>
            </a:extLst>
          </p:cNvPr>
          <p:cNvSpPr>
            <a:spLocks noGrp="1"/>
          </p:cNvSpPr>
          <p:nvPr>
            <p:ph sz="quarter" idx="4" hasCustomPrompt="1"/>
          </p:nvPr>
        </p:nvSpPr>
        <p:spPr>
          <a:xfrm>
            <a:off x="6347379" y="2586215"/>
            <a:ext cx="5481203"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Text Placeholder 2">
            <a:extLst>
              <a:ext uri="{FF2B5EF4-FFF2-40B4-BE49-F238E27FC236}">
                <a16:creationId xmlns:a16="http://schemas.microsoft.com/office/drawing/2014/main" id="{9506B516-77C1-431B-A8A5-68FA5D4B6D7E}"/>
              </a:ext>
            </a:extLst>
          </p:cNvPr>
          <p:cNvSpPr>
            <a:spLocks noGrp="1"/>
          </p:cNvSpPr>
          <p:nvPr>
            <p:ph type="body" idx="1" hasCustomPrompt="1"/>
          </p:nvPr>
        </p:nvSpPr>
        <p:spPr>
          <a:xfrm>
            <a:off x="363416" y="1681163"/>
            <a:ext cx="54812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30" name="Content Placeholder 3">
            <a:extLst>
              <a:ext uri="{FF2B5EF4-FFF2-40B4-BE49-F238E27FC236}">
                <a16:creationId xmlns:a16="http://schemas.microsoft.com/office/drawing/2014/main" id="{860F1452-CAB9-4154-ADCC-9245E71D0D2C}"/>
              </a:ext>
            </a:extLst>
          </p:cNvPr>
          <p:cNvSpPr>
            <a:spLocks noGrp="1"/>
          </p:cNvSpPr>
          <p:nvPr>
            <p:ph sz="half" idx="2" hasCustomPrompt="1"/>
          </p:nvPr>
        </p:nvSpPr>
        <p:spPr>
          <a:xfrm>
            <a:off x="363416" y="2586215"/>
            <a:ext cx="5481202" cy="360344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Oval 30">
            <a:extLst>
              <a:ext uri="{FF2B5EF4-FFF2-40B4-BE49-F238E27FC236}">
                <a16:creationId xmlns:a16="http://schemas.microsoft.com/office/drawing/2014/main" id="{12892DF4-5A8A-4E92-A425-210ABE570F58}"/>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31">
            <a:extLst>
              <a:ext uri="{FF2B5EF4-FFF2-40B4-BE49-F238E27FC236}">
                <a16:creationId xmlns:a16="http://schemas.microsoft.com/office/drawing/2014/main" id="{99AE2680-A46C-4B06-9ED9-53E617C1F17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527855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Text Placeholder 3">
            <a:extLst>
              <a:ext uri="{FF2B5EF4-FFF2-40B4-BE49-F238E27FC236}">
                <a16:creationId xmlns:a16="http://schemas.microsoft.com/office/drawing/2014/main" id="{86E0573A-023B-4D1C-8224-56A5D0DDF379}"/>
              </a:ext>
            </a:extLst>
          </p:cNvPr>
          <p:cNvSpPr>
            <a:spLocks noGrp="1"/>
          </p:cNvSpPr>
          <p:nvPr>
            <p:ph type="body" sz="half" idx="2" hasCustomPrompt="1"/>
          </p:nvPr>
        </p:nvSpPr>
        <p:spPr>
          <a:xfrm>
            <a:off x="839788" y="4839679"/>
            <a:ext cx="10507662" cy="1305379"/>
          </a:xfrm>
        </p:spPr>
        <p:txBody>
          <a:bodyPr vert="horz" lIns="91440" tIns="45720" rIns="91440" bIns="45720" rtlCol="0">
            <a:noAutofit/>
          </a:bodyPr>
          <a:lstStyle>
            <a:lvl1pPr marL="0" indent="0" algn="ctr">
              <a:buNone/>
              <a:defRPr lang="en-US" b="0" cap="none" baseline="0"/>
            </a:lvl1pPr>
          </a:lstStyle>
          <a:p>
            <a:pPr marL="228600" lvl="0" indent="-228600" algn="ctr">
              <a:lnSpc>
                <a:spcPct val="100000"/>
              </a:lnSpc>
            </a:pPr>
            <a:r>
              <a:rPr lang="en-US" noProof="0"/>
              <a:t>Edit Master text styles</a:t>
            </a:r>
          </a:p>
        </p:txBody>
      </p:sp>
      <p:sp>
        <p:nvSpPr>
          <p:cNvPr id="15" name="Picture Placeholder 2">
            <a:extLst>
              <a:ext uri="{FF2B5EF4-FFF2-40B4-BE49-F238E27FC236}">
                <a16:creationId xmlns:a16="http://schemas.microsoft.com/office/drawing/2014/main" id="{12087456-C0E8-4AA6-81E8-996CEC037E57}"/>
              </a:ext>
            </a:extLst>
          </p:cNvPr>
          <p:cNvSpPr>
            <a:spLocks noGrp="1"/>
          </p:cNvSpPr>
          <p:nvPr>
            <p:ph type="pic" idx="1"/>
          </p:nvPr>
        </p:nvSpPr>
        <p:spPr>
          <a:xfrm>
            <a:off x="0" y="1"/>
            <a:ext cx="12192000" cy="3713017"/>
          </a:xfrm>
          <a:solidFill>
            <a:schemeClr val="bg1">
              <a:lumMod val="85000"/>
            </a:schemeClr>
          </a:solidFill>
        </p:spPr>
        <p:txBody>
          <a:bodyPr vert="horz" lIns="91440" tIns="45720" rIns="91440" bIns="45720" rtlCol="0" anchor="ctr">
            <a:normAutofit/>
          </a:bodyPr>
          <a:lstStyle>
            <a:lvl1pPr>
              <a:defRPr lang="en-US" sz="2000" dirty="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82119214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0" name="Text Placeholder 3">
            <a:extLst>
              <a:ext uri="{FF2B5EF4-FFF2-40B4-BE49-F238E27FC236}">
                <a16:creationId xmlns:a16="http://schemas.microsoft.com/office/drawing/2014/main" id="{1B247C0B-04BA-4D5C-A41D-AEA60217241B}"/>
              </a:ext>
            </a:extLst>
          </p:cNvPr>
          <p:cNvSpPr>
            <a:spLocks noGrp="1"/>
          </p:cNvSpPr>
          <p:nvPr>
            <p:ph type="body" sz="half" idx="2" hasCustomPrompt="1"/>
          </p:nvPr>
        </p:nvSpPr>
        <p:spPr>
          <a:xfrm>
            <a:off x="363416" y="2057400"/>
            <a:ext cx="3206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31" name="Content Placeholder 2">
            <a:extLst>
              <a:ext uri="{FF2B5EF4-FFF2-40B4-BE49-F238E27FC236}">
                <a16:creationId xmlns:a16="http://schemas.microsoft.com/office/drawing/2014/main" id="{194C619D-34F6-4A29-857A-D76007218728}"/>
              </a:ext>
            </a:extLst>
          </p:cNvPr>
          <p:cNvSpPr>
            <a:spLocks noGrp="1"/>
          </p:cNvSpPr>
          <p:nvPr>
            <p:ph idx="1" hasCustomPrompt="1"/>
          </p:nvPr>
        </p:nvSpPr>
        <p:spPr>
          <a:xfrm>
            <a:off x="3888084" y="246187"/>
            <a:ext cx="7467304" cy="561486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9517590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p:nvPr>
        </p:nvSpPr>
        <p:spPr>
          <a:xfrm>
            <a:off x="363416" y="246186"/>
            <a:ext cx="11465168" cy="1037492"/>
          </a:xfrm>
        </p:spPr>
        <p:txBody>
          <a:bodyPr lIns="0" tIns="0" rIns="0" bIns="0" anchor="b">
            <a:noAutofit/>
          </a:bodyPr>
          <a:lstStyle>
            <a:lvl1pPr>
              <a:defRPr sz="3200" b="1" cap="all" baseline="0"/>
            </a:lvl1pPr>
          </a:lstStyle>
          <a:p>
            <a:r>
              <a:rPr lang="en-US" noProof="0"/>
              <a:t>Click to edit Master title style</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2454442" y="1429119"/>
            <a:ext cx="9737558" cy="153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7CCE55-AF4E-4245-BFBC-DEC36E1D4A47}"/>
              </a:ext>
            </a:extLst>
          </p:cNvPr>
          <p:cNvGrpSpPr/>
          <p:nvPr userDrawn="1"/>
        </p:nvGrpSpPr>
        <p:grpSpPr>
          <a:xfrm>
            <a:off x="363416" y="421045"/>
            <a:ext cx="748798" cy="134113"/>
            <a:chOff x="4827813" y="2534636"/>
            <a:chExt cx="996651" cy="178504"/>
          </a:xfrm>
        </p:grpSpPr>
        <p:sp>
          <p:nvSpPr>
            <p:cNvPr id="20" name="Oval 19">
              <a:extLst>
                <a:ext uri="{FF2B5EF4-FFF2-40B4-BE49-F238E27FC236}">
                  <a16:creationId xmlns:a16="http://schemas.microsoft.com/office/drawing/2014/main" id="{A13A9D50-C6EA-F04C-BB84-891959D759F9}"/>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2790B908-BCFE-FA4B-B5E3-36C62E088DE9}"/>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C96D4A9D-D054-044B-8920-BE06A68ED267}"/>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4" name="Oval 23">
              <a:extLst>
                <a:ext uri="{FF2B5EF4-FFF2-40B4-BE49-F238E27FC236}">
                  <a16:creationId xmlns:a16="http://schemas.microsoft.com/office/drawing/2014/main" id="{843643B7-9DFD-8C46-881C-69B3D67CA91A}"/>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3" name="Oval 12">
            <a:extLst>
              <a:ext uri="{FF2B5EF4-FFF2-40B4-BE49-F238E27FC236}">
                <a16:creationId xmlns:a16="http://schemas.microsoft.com/office/drawing/2014/main" id="{82D9D565-739D-4898-97BD-79EB8C7F91EC}"/>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620FADA3-E777-489C-976D-0B0C4FD31310}"/>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3651473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grpSp>
        <p:nvGrpSpPr>
          <p:cNvPr id="4" name="Group 3">
            <a:extLst>
              <a:ext uri="{FF2B5EF4-FFF2-40B4-BE49-F238E27FC236}">
                <a16:creationId xmlns:a16="http://schemas.microsoft.com/office/drawing/2014/main" id="{8DCE8039-0D05-4A75-878A-907B8D44B9E7}"/>
              </a:ext>
            </a:extLst>
          </p:cNvPr>
          <p:cNvGrpSpPr/>
          <p:nvPr userDrawn="1"/>
        </p:nvGrpSpPr>
        <p:grpSpPr>
          <a:xfrm>
            <a:off x="363416" y="421045"/>
            <a:ext cx="748798" cy="134113"/>
            <a:chOff x="4827813" y="2534636"/>
            <a:chExt cx="996651" cy="178504"/>
          </a:xfrm>
        </p:grpSpPr>
        <p:sp>
          <p:nvSpPr>
            <p:cNvPr id="5" name="Oval 4">
              <a:extLst>
                <a:ext uri="{FF2B5EF4-FFF2-40B4-BE49-F238E27FC236}">
                  <a16:creationId xmlns:a16="http://schemas.microsoft.com/office/drawing/2014/main" id="{C1402252-45E8-45B3-BA5E-DFA33A4547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300C883-1ACE-4AF3-9875-792A769588D5}"/>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E75483D7-E612-43D2-9B0E-C69356C160DA}"/>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8" name="Oval 7">
              <a:extLst>
                <a:ext uri="{FF2B5EF4-FFF2-40B4-BE49-F238E27FC236}">
                  <a16:creationId xmlns:a16="http://schemas.microsoft.com/office/drawing/2014/main" id="{F279C5F2-4C7F-4470-A44F-E8AD69AC9FA0}"/>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87506116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3290006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1708971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7836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ntent, and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5908430"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5908430" y="2506662"/>
            <a:ext cx="5445370" cy="3454523"/>
          </a:xfrm>
        </p:spPr>
        <p:txBody>
          <a:bodyPr lIns="0" tIns="0" rIns="0" bIns="0">
            <a:noAutofit/>
          </a:bodyPr>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400"/>
            </a:lvl3pPr>
            <a:lvl4pPr>
              <a:lnSpc>
                <a:spcPct val="100000"/>
              </a:lnSpc>
              <a:buClr>
                <a:schemeClr val="accent1"/>
              </a:buClr>
              <a:defRPr sz="1200"/>
            </a:lvl4pPr>
            <a:lvl5pPr>
              <a:lnSpc>
                <a:spcPct val="100000"/>
              </a:lnSpc>
              <a:buClr>
                <a:schemeClr val="accent1"/>
              </a:buCl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469045" y="0"/>
            <a:ext cx="5210175" cy="5961063"/>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84765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1960046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2108845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3481508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3687733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1785999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1156824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1897472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B3DCAF-4E24-4502-A9AC-5CE854DAC167}"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FB2D0-80E5-438B-81A1-1440BA34B95D}" type="slidenum">
              <a:rPr lang="en-US" smtClean="0"/>
              <a:pPr/>
              <a:t>‹#›</a:t>
            </a:fld>
            <a:endParaRPr lang="en-US"/>
          </a:p>
        </p:txBody>
      </p:sp>
    </p:spTree>
    <p:extLst>
      <p:ext uri="{BB962C8B-B14F-4D97-AF65-F5344CB8AC3E}">
        <p14:creationId xmlns:p14="http://schemas.microsoft.com/office/powerpoint/2010/main" val="3558803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Content, and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5908430"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5908430" y="2506662"/>
            <a:ext cx="5445370" cy="3454523"/>
          </a:xfrm>
        </p:spPr>
        <p:txBody>
          <a:bodyPr lIns="0" tIns="0" rIns="0" bIns="0">
            <a:noAutofit/>
          </a:bodyPr>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400"/>
            </a:lvl3pPr>
            <a:lvl4pPr>
              <a:lnSpc>
                <a:spcPct val="100000"/>
              </a:lnSpc>
              <a:buClr>
                <a:schemeClr val="accent1"/>
              </a:buClr>
              <a:defRPr sz="1200"/>
            </a:lvl4pPr>
            <a:lvl5pPr>
              <a:lnSpc>
                <a:spcPct val="100000"/>
              </a:lnSpc>
              <a:buClr>
                <a:schemeClr val="accent1"/>
              </a:buClr>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469045" y="0"/>
            <a:ext cx="5210175" cy="5961063"/>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62824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8A0683-6B83-4B73-B20C-D5FCEF57A2F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96404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16441-0F1F-453B-BACF-543CEDE2AE72}"/>
              </a:ext>
            </a:extLst>
          </p:cNvPr>
          <p:cNvSpPr>
            <a:spLocks noGrp="1"/>
          </p:cNvSpPr>
          <p:nvPr>
            <p:ph type="title"/>
          </p:nvPr>
        </p:nvSpPr>
        <p:spPr>
          <a:xfrm>
            <a:off x="363416" y="1046163"/>
            <a:ext cx="5445369" cy="1114784"/>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61EC9302-80D9-4A88-8591-DE2D4BA1F91A}"/>
              </a:ext>
            </a:extLst>
          </p:cNvPr>
          <p:cNvSpPr>
            <a:spLocks noGrp="1"/>
          </p:cNvSpPr>
          <p:nvPr>
            <p:ph idx="1" hasCustomPrompt="1"/>
          </p:nvPr>
        </p:nvSpPr>
        <p:spPr>
          <a:xfrm>
            <a:off x="363416" y="2506662"/>
            <a:ext cx="5445370" cy="3454523"/>
          </a:xfrm>
        </p:spPr>
        <p:txBody>
          <a:bodyPr lIns="0" tIns="0" rIns="0" bIns="0">
            <a:noAutofit/>
          </a:bodyPr>
          <a:lstStyle>
            <a:lvl1pPr>
              <a:lnSpc>
                <a:spcPct val="100000"/>
              </a:lnSpc>
              <a:defRPr sz="1800"/>
            </a:lvl1pPr>
            <a:lvl2pPr>
              <a:lnSpc>
                <a:spcPct val="100000"/>
              </a:lnSpc>
              <a:defRPr sz="1600"/>
            </a:lvl2pPr>
            <a:lvl3pPr>
              <a:lnSpc>
                <a:spcPct val="100000"/>
              </a:lnSpc>
              <a:defRPr sz="1400"/>
            </a:lvl3pPr>
            <a:lvl4pPr>
              <a:lnSpc>
                <a:spcPct val="100000"/>
              </a:lnSpc>
              <a:defRPr sz="1200"/>
            </a:lvl4pPr>
            <a:lvl5pPr>
              <a:lnSpc>
                <a:spcPct val="100000"/>
              </a:lnSpc>
              <a:defRPr sz="12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8" name="Content Placeholder 16">
            <a:extLst>
              <a:ext uri="{FF2B5EF4-FFF2-40B4-BE49-F238E27FC236}">
                <a16:creationId xmlns:a16="http://schemas.microsoft.com/office/drawing/2014/main" id="{6AEAE6ED-58FA-4039-939A-E4032520CB3C}"/>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sp>
        <p:nvSpPr>
          <p:cNvPr id="10" name="Picture Placeholder 9">
            <a:extLst>
              <a:ext uri="{FF2B5EF4-FFF2-40B4-BE49-F238E27FC236}">
                <a16:creationId xmlns:a16="http://schemas.microsoft.com/office/drawing/2014/main" id="{4502AABE-45EB-48A5-AD25-47BD8B79DF61}"/>
              </a:ext>
            </a:extLst>
          </p:cNvPr>
          <p:cNvSpPr>
            <a:spLocks noGrp="1"/>
          </p:cNvSpPr>
          <p:nvPr>
            <p:ph type="pic" sz="quarter" idx="15"/>
          </p:nvPr>
        </p:nvSpPr>
        <p:spPr>
          <a:xfrm>
            <a:off x="5919755" y="1"/>
            <a:ext cx="3430408" cy="4091942"/>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24055"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36341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4608159" y="4718683"/>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4289752" y="4494279"/>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1804745"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Picture Placeholder 9">
            <a:extLst>
              <a:ext uri="{FF2B5EF4-FFF2-40B4-BE49-F238E27FC236}">
                <a16:creationId xmlns:a16="http://schemas.microsoft.com/office/drawing/2014/main" id="{63A2A33D-4D91-454D-A35B-6DA97069EC3F}"/>
              </a:ext>
            </a:extLst>
          </p:cNvPr>
          <p:cNvSpPr>
            <a:spLocks noGrp="1"/>
          </p:cNvSpPr>
          <p:nvPr>
            <p:ph type="pic" sz="quarter" idx="16"/>
          </p:nvPr>
        </p:nvSpPr>
        <p:spPr>
          <a:xfrm>
            <a:off x="9542186" y="555157"/>
            <a:ext cx="2649814" cy="4298197"/>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21" name="Picture Placeholder 9">
            <a:extLst>
              <a:ext uri="{FF2B5EF4-FFF2-40B4-BE49-F238E27FC236}">
                <a16:creationId xmlns:a16="http://schemas.microsoft.com/office/drawing/2014/main" id="{7EC67FB7-777C-473E-95B8-585AA8E66406}"/>
              </a:ext>
            </a:extLst>
          </p:cNvPr>
          <p:cNvSpPr>
            <a:spLocks noGrp="1"/>
          </p:cNvSpPr>
          <p:nvPr>
            <p:ph type="pic" sz="quarter" idx="17"/>
          </p:nvPr>
        </p:nvSpPr>
        <p:spPr>
          <a:xfrm>
            <a:off x="5919754" y="4289110"/>
            <a:ext cx="3430407" cy="1672075"/>
          </a:xfr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234058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683-6B83-4B73-B20C-D5FCEF57A2F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296148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8A0683-6B83-4B73-B20C-D5FCEF57A2F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601875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8A0683-6B83-4B73-B20C-D5FCEF57A2F9}"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1583497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8A0683-6B83-4B73-B20C-D5FCEF57A2F9}"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678033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A0683-6B83-4B73-B20C-D5FCEF57A2F9}"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800017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A0683-6B83-4B73-B20C-D5FCEF57A2F9}"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3988702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8A0683-6B83-4B73-B20C-D5FCEF57A2F9}"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2127216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8A0683-6B83-4B73-B20C-D5FCEF57A2F9}"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573591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683-6B83-4B73-B20C-D5FCEF57A2F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970229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683-6B83-4B73-B20C-D5FCEF57A2F9}"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DE638-E767-4AEB-848C-09B524E057D1}" type="slidenum">
              <a:rPr lang="en-US" smtClean="0"/>
              <a:t>‹#›</a:t>
            </a:fld>
            <a:endParaRPr lang="en-US"/>
          </a:p>
        </p:txBody>
      </p:sp>
    </p:spTree>
    <p:extLst>
      <p:ext uri="{BB962C8B-B14F-4D97-AF65-F5344CB8AC3E}">
        <p14:creationId xmlns:p14="http://schemas.microsoft.com/office/powerpoint/2010/main" val="7355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alf Image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831850" y="3794663"/>
            <a:ext cx="10515600" cy="823232"/>
          </a:xfrm>
        </p:spPr>
        <p:txBody>
          <a:bodyPr vert="horz" lIns="91440" tIns="45720" rIns="91440" bIns="45720" rtlCol="0" anchor="b">
            <a:noAutofit/>
          </a:bodyPr>
          <a:lstStyle>
            <a:lvl1pPr algn="ctr">
              <a:defRPr lang="en-IN" sz="3600" b="1" cap="all" baseline="0"/>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831850" y="4839691"/>
            <a:ext cx="10515600" cy="1305379"/>
          </a:xfrm>
        </p:spPr>
        <p:txBody>
          <a:bodyPr vert="horz" lIns="91440" tIns="45720" rIns="91440" bIns="45720" rtlCol="0">
            <a:noAutofit/>
          </a:bodyPr>
          <a:lstStyle>
            <a:lvl1pPr marL="0" indent="0" algn="ctr">
              <a:lnSpc>
                <a:spcPct val="100000"/>
              </a:lnSpc>
              <a:buNone/>
              <a:defRPr lang="en-US" sz="1800" b="0" cap="none" baseline="0" dirty="0" smtClean="0"/>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0" y="0"/>
            <a:ext cx="12192000" cy="3713018"/>
          </a:xfrm>
          <a:solidFill>
            <a:schemeClr val="bg1">
              <a:lumMod val="85000"/>
            </a:schemeClr>
          </a:solidFill>
        </p:spPr>
        <p:txBody>
          <a:bodyPr anchor="ctr">
            <a:normAutofit/>
          </a:bodyPr>
          <a:lstStyle>
            <a:lvl1pPr marL="0" indent="0" algn="ctr">
              <a:buNone/>
              <a:defRPr sz="2000"/>
            </a:lvl1pPr>
          </a:lstStyle>
          <a:p>
            <a:r>
              <a:rPr lang="en-US" noProof="0"/>
              <a:t>Click icon to add picture</a:t>
            </a:r>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5351690" y="3748188"/>
            <a:ext cx="1488621" cy="0"/>
          </a:xfrm>
          <a:prstGeom prst="line">
            <a:avLst/>
          </a:prstGeom>
          <a:ln w="139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8" name="Group 17">
            <a:extLst>
              <a:ext uri="{FF2B5EF4-FFF2-40B4-BE49-F238E27FC236}">
                <a16:creationId xmlns:a16="http://schemas.microsoft.com/office/drawing/2014/main" id="{65844635-8274-49B1-BBEC-354A0872E526}"/>
              </a:ext>
            </a:extLst>
          </p:cNvPr>
          <p:cNvGrpSpPr/>
          <p:nvPr userDrawn="1"/>
        </p:nvGrpSpPr>
        <p:grpSpPr>
          <a:xfrm>
            <a:off x="5721601" y="4594679"/>
            <a:ext cx="748798" cy="134113"/>
            <a:chOff x="4827813" y="2534636"/>
            <a:chExt cx="996651" cy="178504"/>
          </a:xfrm>
        </p:grpSpPr>
        <p:sp>
          <p:nvSpPr>
            <p:cNvPr id="19" name="Oval 18">
              <a:extLst>
                <a:ext uri="{FF2B5EF4-FFF2-40B4-BE49-F238E27FC236}">
                  <a16:creationId xmlns:a16="http://schemas.microsoft.com/office/drawing/2014/main" id="{9754643C-5B30-4FC2-BFAC-4FD007AC9EC7}"/>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23FDDB55-6BA5-4489-9E37-4A76254A5CD7}"/>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DA023CF8-2471-40A5-B2EF-E9BF4DF2C0E1}"/>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F9B0428F-5D1A-4CD3-BDA2-9CA7F5141455}"/>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427806385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97D155-ADCF-49DB-A2D5-FE58538DC8A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1860337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7D155-ADCF-49DB-A2D5-FE58538DC8A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165605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97D155-ADCF-49DB-A2D5-FE58538DC8A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464471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97D155-ADCF-49DB-A2D5-FE58538DC8A6}"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1554436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97D155-ADCF-49DB-A2D5-FE58538DC8A6}" type="datetimeFigureOut">
              <a:rPr lang="en-US" smtClean="0"/>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1635032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97D155-ADCF-49DB-A2D5-FE58538DC8A6}" type="datetimeFigureOut">
              <a:rPr lang="en-US" smtClean="0"/>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292678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7D155-ADCF-49DB-A2D5-FE58538DC8A6}" type="datetimeFigureOut">
              <a:rPr lang="en-US" smtClean="0"/>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1085909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97D155-ADCF-49DB-A2D5-FE58538DC8A6}"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1745884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97D155-ADCF-49DB-A2D5-FE58538DC8A6}" type="datetimeFigureOut">
              <a:rPr lang="en-US" smtClean="0"/>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809974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7D155-ADCF-49DB-A2D5-FE58538DC8A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3192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7E7-A574-47D2-9624-D12F47560519}"/>
              </a:ext>
            </a:extLst>
          </p:cNvPr>
          <p:cNvSpPr>
            <a:spLocks noGrp="1"/>
          </p:cNvSpPr>
          <p:nvPr>
            <p:ph type="title" hasCustomPrompt="1"/>
          </p:nvPr>
        </p:nvSpPr>
        <p:spPr>
          <a:xfrm>
            <a:off x="363416" y="246186"/>
            <a:ext cx="3206261" cy="1037492"/>
          </a:xfrm>
        </p:spPr>
        <p:txBody>
          <a:bodyPr lIns="0" tIns="0" rIns="0" bIns="0" anchor="b">
            <a:noAutofit/>
          </a:bodyPr>
          <a:lstStyle>
            <a:lvl1pPr>
              <a:defRPr sz="3200" b="1" cap="all" baseline="0"/>
            </a:lvl1pPr>
          </a:lstStyle>
          <a:p>
            <a:r>
              <a:rPr lang="en-US" noProof="0"/>
              <a:t>Title here</a:t>
            </a:r>
          </a:p>
        </p:txBody>
      </p:sp>
      <p:sp>
        <p:nvSpPr>
          <p:cNvPr id="3" name="Text Placeholder 2">
            <a:extLst>
              <a:ext uri="{FF2B5EF4-FFF2-40B4-BE49-F238E27FC236}">
                <a16:creationId xmlns:a16="http://schemas.microsoft.com/office/drawing/2014/main" id="{712D9B6D-CE43-4FB1-87C0-D3565E730242}"/>
              </a:ext>
            </a:extLst>
          </p:cNvPr>
          <p:cNvSpPr>
            <a:spLocks noGrp="1"/>
          </p:cNvSpPr>
          <p:nvPr>
            <p:ph type="body" idx="1" hasCustomPrompt="1"/>
          </p:nvPr>
        </p:nvSpPr>
        <p:spPr>
          <a:xfrm>
            <a:off x="4080986"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249D73CD-EB11-4ED6-80CF-B68320D57E91}"/>
              </a:ext>
            </a:extLst>
          </p:cNvPr>
          <p:cNvSpPr>
            <a:spLocks noGrp="1"/>
          </p:cNvSpPr>
          <p:nvPr>
            <p:ph sz="half" idx="2" hasCustomPrompt="1"/>
          </p:nvPr>
        </p:nvSpPr>
        <p:spPr>
          <a:xfrm>
            <a:off x="4080986"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lide Number Placeholder 5">
            <a:extLst>
              <a:ext uri="{FF2B5EF4-FFF2-40B4-BE49-F238E27FC236}">
                <a16:creationId xmlns:a16="http://schemas.microsoft.com/office/drawing/2014/main" id="{99564622-96D9-48C4-BB60-87F3F7C8E122}"/>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sp>
        <p:nvSpPr>
          <p:cNvPr id="11" name="Content Placeholder 16">
            <a:extLst>
              <a:ext uri="{FF2B5EF4-FFF2-40B4-BE49-F238E27FC236}">
                <a16:creationId xmlns:a16="http://schemas.microsoft.com/office/drawing/2014/main" id="{57889B18-CC7E-47A7-B83B-45D7871D298A}"/>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6" name="Group 5">
            <a:extLst>
              <a:ext uri="{FF2B5EF4-FFF2-40B4-BE49-F238E27FC236}">
                <a16:creationId xmlns:a16="http://schemas.microsoft.com/office/drawing/2014/main" id="{A6A27954-3A0E-430B-AD48-05A3F3278D70}"/>
              </a:ext>
            </a:extLst>
          </p:cNvPr>
          <p:cNvGrpSpPr/>
          <p:nvPr userDrawn="1"/>
        </p:nvGrpSpPr>
        <p:grpSpPr>
          <a:xfrm>
            <a:off x="-24056" y="1452564"/>
            <a:ext cx="3385227" cy="134113"/>
            <a:chOff x="-24055" y="1452565"/>
            <a:chExt cx="2374534" cy="0"/>
          </a:xfrm>
        </p:grpSpPr>
        <p:cxnSp>
          <p:nvCxnSpPr>
            <p:cNvPr id="12" name="Straight Connector 11">
              <a:extLst>
                <a:ext uri="{FF2B5EF4-FFF2-40B4-BE49-F238E27FC236}">
                  <a16:creationId xmlns:a16="http://schemas.microsoft.com/office/drawing/2014/main" id="{D9C089FD-3BC7-434F-810A-04F78AFC84D2}"/>
                </a:ext>
              </a:extLst>
            </p:cNvPr>
            <p:cNvCxnSpPr>
              <a:cxnSpLocks/>
            </p:cNvCxnSpPr>
            <p:nvPr userDrawn="1"/>
          </p:nvCxnSpPr>
          <p:spPr>
            <a:xfrm>
              <a:off x="-24055" y="1452565"/>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7AC837-D78F-424C-9FDC-C3A445A5E0B6}"/>
                </a:ext>
              </a:extLst>
            </p:cNvPr>
            <p:cNvCxnSpPr>
              <a:cxnSpLocks/>
            </p:cNvCxnSpPr>
            <p:nvPr userDrawn="1"/>
          </p:nvCxnSpPr>
          <p:spPr>
            <a:xfrm>
              <a:off x="1804745" y="1452565"/>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6831C4EF-58CF-4AEC-9F81-CB38D946A457}"/>
              </a:ext>
            </a:extLst>
          </p:cNvPr>
          <p:cNvCxnSpPr>
            <a:cxnSpLocks/>
          </p:cNvCxnSpPr>
          <p:nvPr userDrawn="1"/>
        </p:nvCxnSpPr>
        <p:spPr>
          <a:xfrm flipV="1">
            <a:off x="3639489" y="421045"/>
            <a:ext cx="0" cy="5768619"/>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A09F60F9-61AE-4464-B369-1CF86DB708DA}"/>
              </a:ext>
            </a:extLst>
          </p:cNvPr>
          <p:cNvSpPr>
            <a:spLocks noGrp="1"/>
          </p:cNvSpPr>
          <p:nvPr>
            <p:ph type="body" idx="15" hasCustomPrompt="1"/>
          </p:nvPr>
        </p:nvSpPr>
        <p:spPr>
          <a:xfrm>
            <a:off x="7870582" y="2426274"/>
            <a:ext cx="3008434" cy="601087"/>
          </a:xfrm>
        </p:spPr>
        <p:txBody>
          <a:bodyPr lIns="0" tIns="0" rIns="0" bIns="0" anchor="b">
            <a:noAutofit/>
          </a:bodyPr>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124CEF01-2C7C-4568-8A45-5F5A058ECFC1}"/>
              </a:ext>
            </a:extLst>
          </p:cNvPr>
          <p:cNvSpPr>
            <a:spLocks noGrp="1"/>
          </p:cNvSpPr>
          <p:nvPr>
            <p:ph sz="half" idx="16" hasCustomPrompt="1"/>
          </p:nvPr>
        </p:nvSpPr>
        <p:spPr>
          <a:xfrm>
            <a:off x="7870582" y="3097702"/>
            <a:ext cx="3008434" cy="3091961"/>
          </a:xfrm>
        </p:spPr>
        <p:txBody>
          <a:bodyPr lIns="0" tIns="0" rIns="0" bIns="0">
            <a:noAutofit/>
          </a:bodyPr>
          <a:lstStyle>
            <a:lvl1pPr>
              <a:defRPr sz="1600"/>
            </a:lvl1pPr>
            <a:lvl2pPr>
              <a:defRPr sz="1400"/>
            </a:lvl2pPr>
            <a:lvl3pPr>
              <a:defRPr sz="1200"/>
            </a:lvl3pPr>
            <a:lvl4pPr>
              <a:defRPr sz="1100"/>
            </a:lvl4pPr>
            <a:lvl5pPr>
              <a:defRPr sz="11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 name="Picture Placeholder 8">
            <a:extLst>
              <a:ext uri="{FF2B5EF4-FFF2-40B4-BE49-F238E27FC236}">
                <a16:creationId xmlns:a16="http://schemas.microsoft.com/office/drawing/2014/main" id="{BAF86618-E012-4E70-91E3-A72E71C63E64}"/>
              </a:ext>
            </a:extLst>
          </p:cNvPr>
          <p:cNvSpPr>
            <a:spLocks noGrp="1"/>
          </p:cNvSpPr>
          <p:nvPr>
            <p:ph type="pic" sz="quarter" idx="18" hasCustomPrompt="1"/>
          </p:nvPr>
        </p:nvSpPr>
        <p:spPr>
          <a:xfrm>
            <a:off x="4080986"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4" name="Picture Placeholder 8">
            <a:extLst>
              <a:ext uri="{FF2B5EF4-FFF2-40B4-BE49-F238E27FC236}">
                <a16:creationId xmlns:a16="http://schemas.microsoft.com/office/drawing/2014/main" id="{4FF378B9-734E-4C43-836C-CB80566DDB15}"/>
              </a:ext>
            </a:extLst>
          </p:cNvPr>
          <p:cNvSpPr>
            <a:spLocks noGrp="1"/>
          </p:cNvSpPr>
          <p:nvPr>
            <p:ph type="pic" sz="quarter" idx="19" hasCustomPrompt="1"/>
          </p:nvPr>
        </p:nvSpPr>
        <p:spPr>
          <a:xfrm>
            <a:off x="7868008" y="1676296"/>
            <a:ext cx="587932" cy="587932"/>
          </a:xfrm>
          <a:noFill/>
        </p:spPr>
        <p:txBody>
          <a:bodyPr anchor="ctr">
            <a:noAutofit/>
          </a:bodyPr>
          <a:lstStyle>
            <a:lvl1pPr marL="0" indent="0" algn="ctr">
              <a:buNone/>
              <a:defRPr sz="1400">
                <a:solidFill>
                  <a:schemeClr val="tx1"/>
                </a:solidFill>
              </a:defRPr>
            </a:lvl1pPr>
          </a:lstStyle>
          <a:p>
            <a:r>
              <a:rPr lang="en-US" noProof="0" dirty="0"/>
              <a:t>Icon Here</a:t>
            </a:r>
          </a:p>
        </p:txBody>
      </p:sp>
      <p:sp>
        <p:nvSpPr>
          <p:cNvPr id="25" name="Oval 24">
            <a:extLst>
              <a:ext uri="{FF2B5EF4-FFF2-40B4-BE49-F238E27FC236}">
                <a16:creationId xmlns:a16="http://schemas.microsoft.com/office/drawing/2014/main" id="{3F366940-FB5E-4B76-8829-80C14F137B3A}"/>
              </a:ext>
            </a:extLst>
          </p:cNvPr>
          <p:cNvSpPr/>
          <p:nvPr userDrawn="1"/>
        </p:nvSpPr>
        <p:spPr>
          <a:xfrm>
            <a:off x="10251393" y="555158"/>
            <a:ext cx="3298372" cy="3298372"/>
          </a:xfrm>
          <a:prstGeom prst="ellipse">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75486FFB-46EF-4E74-BFFF-7ED054DB0D9C}"/>
              </a:ext>
            </a:extLst>
          </p:cNvPr>
          <p:cNvSpPr/>
          <p:nvPr userDrawn="1"/>
        </p:nvSpPr>
        <p:spPr>
          <a:xfrm>
            <a:off x="9932986" y="330754"/>
            <a:ext cx="1268186" cy="1268186"/>
          </a:xfrm>
          <a:prstGeom prst="ellipse">
            <a:avLst/>
          </a:prstGeom>
          <a:no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 Placeholder 2">
            <a:extLst>
              <a:ext uri="{FF2B5EF4-FFF2-40B4-BE49-F238E27FC236}">
                <a16:creationId xmlns:a16="http://schemas.microsoft.com/office/drawing/2014/main" id="{76F2CCF2-293A-49CA-B2A9-134BB5DEF98E}"/>
              </a:ext>
            </a:extLst>
          </p:cNvPr>
          <p:cNvSpPr>
            <a:spLocks noGrp="1"/>
          </p:cNvSpPr>
          <p:nvPr>
            <p:ph type="body" idx="20" hasCustomPrompt="1"/>
          </p:nvPr>
        </p:nvSpPr>
        <p:spPr>
          <a:xfrm>
            <a:off x="4080985" y="480157"/>
            <a:ext cx="6944563" cy="823912"/>
          </a:xfrm>
        </p:spPr>
        <p:txBody>
          <a:bodyPr lIns="0" tIns="0" rIns="0" bIns="0" anchor="ctr">
            <a:noAutofit/>
          </a:bodyPr>
          <a:lstStyle>
            <a:lvl1pPr marL="0" indent="0">
              <a:buNone/>
              <a:defRPr sz="20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grpSp>
        <p:nvGrpSpPr>
          <p:cNvPr id="27" name="Group 26">
            <a:extLst>
              <a:ext uri="{FF2B5EF4-FFF2-40B4-BE49-F238E27FC236}">
                <a16:creationId xmlns:a16="http://schemas.microsoft.com/office/drawing/2014/main" id="{6D35CCD2-B73F-944C-B572-7FBFC7DE22E4}"/>
              </a:ext>
            </a:extLst>
          </p:cNvPr>
          <p:cNvGrpSpPr/>
          <p:nvPr userDrawn="1"/>
        </p:nvGrpSpPr>
        <p:grpSpPr>
          <a:xfrm>
            <a:off x="363416" y="421045"/>
            <a:ext cx="748798" cy="134113"/>
            <a:chOff x="4827813" y="2534636"/>
            <a:chExt cx="996651" cy="178504"/>
          </a:xfrm>
        </p:grpSpPr>
        <p:sp>
          <p:nvSpPr>
            <p:cNvPr id="28" name="Oval 27">
              <a:extLst>
                <a:ext uri="{FF2B5EF4-FFF2-40B4-BE49-F238E27FC236}">
                  <a16:creationId xmlns:a16="http://schemas.microsoft.com/office/drawing/2014/main" id="{9D8F78D8-558F-3540-A5F4-B1AD8942B341}"/>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Oval 34">
              <a:extLst>
                <a:ext uri="{FF2B5EF4-FFF2-40B4-BE49-F238E27FC236}">
                  <a16:creationId xmlns:a16="http://schemas.microsoft.com/office/drawing/2014/main" id="{3F8F621A-F298-2B48-B7E0-8D9BEE8AA763}"/>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Oval 35">
              <a:extLst>
                <a:ext uri="{FF2B5EF4-FFF2-40B4-BE49-F238E27FC236}">
                  <a16:creationId xmlns:a16="http://schemas.microsoft.com/office/drawing/2014/main" id="{C17A3A3B-82AE-0A46-AE32-9B111F975BDB}"/>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Oval 36">
              <a:extLst>
                <a:ext uri="{FF2B5EF4-FFF2-40B4-BE49-F238E27FC236}">
                  <a16:creationId xmlns:a16="http://schemas.microsoft.com/office/drawing/2014/main" id="{DF206CE3-6B94-C340-8BA3-A2A4E407E499}"/>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21905163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7D155-ADCF-49DB-A2D5-FE58538DC8A6}" type="datetimeFigureOut">
              <a:rPr lang="en-US" smtClean="0"/>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818F4-5FA5-41DF-89A4-160B599D8CF6}" type="slidenum">
              <a:rPr lang="en-US" smtClean="0"/>
              <a:t>‹#›</a:t>
            </a:fld>
            <a:endParaRPr lang="en-US"/>
          </a:p>
        </p:txBody>
      </p:sp>
    </p:spTree>
    <p:extLst>
      <p:ext uri="{BB962C8B-B14F-4D97-AF65-F5344CB8AC3E}">
        <p14:creationId xmlns:p14="http://schemas.microsoft.com/office/powerpoint/2010/main" val="105757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Half Image Vertical Purpl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7389277-B3D3-4AEE-8BE0-0559A7396981}"/>
              </a:ext>
            </a:extLst>
          </p:cNvPr>
          <p:cNvSpPr>
            <a:spLocks noGrp="1"/>
          </p:cNvSpPr>
          <p:nvPr>
            <p:ph type="pic" sz="quarter" idx="13"/>
          </p:nvPr>
        </p:nvSpPr>
        <p:spPr>
          <a:xfrm>
            <a:off x="5316488" y="0"/>
            <a:ext cx="6875511" cy="6858000"/>
          </a:xfrm>
          <a:solidFill>
            <a:schemeClr val="bg1">
              <a:lumMod val="85000"/>
            </a:schemeClr>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4" name="Rectangle 3">
            <a:extLst>
              <a:ext uri="{FF2B5EF4-FFF2-40B4-BE49-F238E27FC236}">
                <a16:creationId xmlns:a16="http://schemas.microsoft.com/office/drawing/2014/main" id="{9536DA47-61AF-4CF1-8DF3-3721934D13E3}"/>
              </a:ext>
            </a:extLst>
          </p:cNvPr>
          <p:cNvSpPr/>
          <p:nvPr userDrawn="1"/>
        </p:nvSpPr>
        <p:spPr>
          <a:xfrm>
            <a:off x="0" y="0"/>
            <a:ext cx="5316488"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056FD760-FBDC-4410-A039-469F7931D3A3}"/>
              </a:ext>
            </a:extLst>
          </p:cNvPr>
          <p:cNvSpPr/>
          <p:nvPr userDrawn="1"/>
        </p:nvSpPr>
        <p:spPr>
          <a:xfrm>
            <a:off x="831850" y="1723292"/>
            <a:ext cx="5307246" cy="3745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CD44E22-137C-4913-A29E-04F82EA87867}"/>
              </a:ext>
            </a:extLst>
          </p:cNvPr>
          <p:cNvSpPr>
            <a:spLocks noGrp="1"/>
          </p:cNvSpPr>
          <p:nvPr>
            <p:ph type="title" hasCustomPrompt="1"/>
          </p:nvPr>
        </p:nvSpPr>
        <p:spPr>
          <a:xfrm>
            <a:off x="384651" y="1087907"/>
            <a:ext cx="4468698" cy="1444275"/>
          </a:xfrm>
        </p:spPr>
        <p:txBody>
          <a:bodyPr vert="horz" lIns="91440" tIns="792000" rIns="91440" bIns="45720" rtlCol="0" anchor="t">
            <a:noAutofit/>
          </a:bodyPr>
          <a:lstStyle>
            <a:lvl1pPr algn="l">
              <a:defRPr lang="en-IN" sz="3600" b="1" cap="all" baseline="0">
                <a:solidFill>
                  <a:schemeClr val="bg1"/>
                </a:solidFill>
              </a:defRPr>
            </a:lvl1pPr>
          </a:lstStyle>
          <a:p>
            <a:pPr lvl="0"/>
            <a:r>
              <a:rPr lang="en-US" noProof="0"/>
              <a:t>TITLE HERE</a:t>
            </a:r>
          </a:p>
        </p:txBody>
      </p:sp>
      <p:sp>
        <p:nvSpPr>
          <p:cNvPr id="3" name="Text Placeholder 2">
            <a:extLst>
              <a:ext uri="{FF2B5EF4-FFF2-40B4-BE49-F238E27FC236}">
                <a16:creationId xmlns:a16="http://schemas.microsoft.com/office/drawing/2014/main" id="{6E8BFC94-FFEC-4290-AC27-760323F21BA3}"/>
              </a:ext>
            </a:extLst>
          </p:cNvPr>
          <p:cNvSpPr>
            <a:spLocks noGrp="1"/>
          </p:cNvSpPr>
          <p:nvPr>
            <p:ph type="body" idx="1" hasCustomPrompt="1"/>
          </p:nvPr>
        </p:nvSpPr>
        <p:spPr>
          <a:xfrm>
            <a:off x="368711" y="2552611"/>
            <a:ext cx="4097778" cy="1992819"/>
          </a:xfrm>
        </p:spPr>
        <p:txBody>
          <a:bodyPr vert="horz" lIns="91440" tIns="45720" rIns="91440" bIns="45720" rtlCol="0">
            <a:noAutofit/>
          </a:bodyPr>
          <a:lstStyle>
            <a:lvl1pPr marL="0" indent="0" algn="l">
              <a:lnSpc>
                <a:spcPct val="100000"/>
              </a:lnSpc>
              <a:buNone/>
              <a:defRPr lang="en-US" sz="1800" b="0" cap="none" baseline="0" dirty="0" smtClean="0">
                <a:solidFill>
                  <a:schemeClr val="bg1"/>
                </a:solidFill>
              </a:defRPr>
            </a:lvl1pPr>
          </a:lstStyle>
          <a:p>
            <a:pPr marL="228600" lvl="0" indent="-228600"/>
            <a:r>
              <a:rPr lang="en-US" noProof="0"/>
              <a:t>Edit Master text styles</a:t>
            </a:r>
          </a:p>
        </p:txBody>
      </p:sp>
      <p:sp>
        <p:nvSpPr>
          <p:cNvPr id="6" name="Slide Number Placeholder 5">
            <a:extLst>
              <a:ext uri="{FF2B5EF4-FFF2-40B4-BE49-F238E27FC236}">
                <a16:creationId xmlns:a16="http://schemas.microsoft.com/office/drawing/2014/main" id="{B44139FA-A83B-432B-9C7C-26634F4630E6}"/>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7" name="Straight Connector 6">
            <a:extLst>
              <a:ext uri="{FF2B5EF4-FFF2-40B4-BE49-F238E27FC236}">
                <a16:creationId xmlns:a16="http://schemas.microsoft.com/office/drawing/2014/main" id="{D93E40EC-FFAE-4BC0-932E-60CC9A1785C0}"/>
              </a:ext>
            </a:extLst>
          </p:cNvPr>
          <p:cNvCxnSpPr>
            <a:cxnSpLocks/>
          </p:cNvCxnSpPr>
          <p:nvPr userDrawn="1"/>
        </p:nvCxnSpPr>
        <p:spPr>
          <a:xfrm>
            <a:off x="454991" y="1620451"/>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B34A1799-63F2-4B23-A188-7BAB23FB821F}"/>
              </a:ext>
            </a:extLst>
          </p:cNvPr>
          <p:cNvSpPr>
            <a:spLocks noGrp="1"/>
          </p:cNvSpPr>
          <p:nvPr>
            <p:ph sz="quarter" idx="14" hasCustomPrompt="1"/>
          </p:nvPr>
        </p:nvSpPr>
        <p:spPr>
          <a:xfrm>
            <a:off x="363416" y="6462713"/>
            <a:ext cx="2262187" cy="249237"/>
          </a:xfrm>
        </p:spPr>
        <p:txBody>
          <a:bodyPr>
            <a:noAutofit/>
          </a:bodyPr>
          <a:lstStyle>
            <a:lvl1pPr marL="0" indent="0">
              <a:buNone/>
              <a:defRPr sz="1400" b="1" cap="all"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Your company name</a:t>
            </a:r>
          </a:p>
        </p:txBody>
      </p:sp>
      <p:grpSp>
        <p:nvGrpSpPr>
          <p:cNvPr id="13" name="Group 12">
            <a:extLst>
              <a:ext uri="{FF2B5EF4-FFF2-40B4-BE49-F238E27FC236}">
                <a16:creationId xmlns:a16="http://schemas.microsoft.com/office/drawing/2014/main" id="{C5F2EA84-5150-479B-86D5-F4BAE1263488}"/>
              </a:ext>
            </a:extLst>
          </p:cNvPr>
          <p:cNvGrpSpPr/>
          <p:nvPr userDrawn="1"/>
        </p:nvGrpSpPr>
        <p:grpSpPr>
          <a:xfrm flipH="1">
            <a:off x="1130928" y="4803540"/>
            <a:ext cx="3616779" cy="3522776"/>
            <a:chOff x="2555621" y="3917613"/>
            <a:chExt cx="3616779" cy="3522776"/>
          </a:xfrm>
        </p:grpSpPr>
        <p:sp>
          <p:nvSpPr>
            <p:cNvPr id="15" name="Oval 14">
              <a:extLst>
                <a:ext uri="{FF2B5EF4-FFF2-40B4-BE49-F238E27FC236}">
                  <a16:creationId xmlns:a16="http://schemas.microsoft.com/office/drawing/2014/main" id="{C0699C4B-8D8E-47E2-A0C5-D71C25ABAC72}"/>
                </a:ext>
              </a:extLst>
            </p:cNvPr>
            <p:cNvSpPr/>
            <p:nvPr userDrawn="1"/>
          </p:nvSpPr>
          <p:spPr>
            <a:xfrm>
              <a:off x="2874028" y="4142017"/>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2F607AB9-31A7-4B79-9AFE-0DFDB792E20C}"/>
                </a:ext>
              </a:extLst>
            </p:cNvPr>
            <p:cNvSpPr/>
            <p:nvPr userDrawn="1"/>
          </p:nvSpPr>
          <p:spPr>
            <a:xfrm>
              <a:off x="2555621" y="3917613"/>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9417493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ABAC-B403-4354-A27F-4C38B08C1D3F}"/>
              </a:ext>
            </a:extLst>
          </p:cNvPr>
          <p:cNvSpPr>
            <a:spLocks noGrp="1"/>
          </p:cNvSpPr>
          <p:nvPr>
            <p:ph type="title" hasCustomPrompt="1"/>
          </p:nvPr>
        </p:nvSpPr>
        <p:spPr>
          <a:xfrm>
            <a:off x="4712885" y="2704121"/>
            <a:ext cx="6556248" cy="750278"/>
          </a:xfrm>
        </p:spPr>
        <p:txBody>
          <a:bodyPr/>
          <a:lstStyle>
            <a:lvl1pPr>
              <a:defRPr lang="en-US" sz="4800" b="1" kern="1200" cap="all" baseline="0" smtClean="0">
                <a:solidFill>
                  <a:schemeClr val="tx1"/>
                </a:solidFill>
                <a:latin typeface="+mn-lt"/>
                <a:ea typeface="+mn-ea"/>
                <a:cs typeface="+mn-cs"/>
              </a:defRPr>
            </a:lvl1pPr>
          </a:lstStyle>
          <a:p>
            <a:r>
              <a:rPr lang="en-US" noProof="0"/>
              <a:t>Thank You</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11/15/2024</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3760408"/>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F0C7F772-E2DA-4B13-AC2E-28A0EE6D8465}"/>
              </a:ext>
            </a:extLst>
          </p:cNvPr>
          <p:cNvSpPr>
            <a:spLocks noGrp="1"/>
          </p:cNvSpPr>
          <p:nvPr>
            <p:ph type="pic" sz="quarter" idx="13"/>
          </p:nvPr>
        </p:nvSpPr>
        <p:spPr>
          <a:xfrm>
            <a:off x="0" y="1"/>
            <a:ext cx="4424363" cy="6858000"/>
          </a:xfrm>
          <a:solidFill>
            <a:schemeClr val="bg2"/>
          </a:solidFill>
        </p:spPr>
        <p:txBody>
          <a:bodyPr anchor="ctr"/>
          <a:lstStyle>
            <a:lvl1pPr marL="0" indent="0" algn="ctr">
              <a:buNone/>
              <a:defRPr/>
            </a:lvl1pPr>
          </a:lstStyle>
          <a:p>
            <a:r>
              <a:rPr lang="en-US" noProof="0"/>
              <a:t>Click icon to add picture</a:t>
            </a:r>
            <a:endParaRPr lang="en-US" noProof="0" dirty="0"/>
          </a:p>
        </p:txBody>
      </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3" name="Graphic 22" descr="Envelope">
            <a:extLst>
              <a:ext uri="{FF2B5EF4-FFF2-40B4-BE49-F238E27FC236}">
                <a16:creationId xmlns:a16="http://schemas.microsoft.com/office/drawing/2014/main" id="{3C32C7E5-809C-4E12-8962-1B868951E67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34803" y="4029040"/>
            <a:ext cx="469232" cy="469232"/>
          </a:xfrm>
          <a:prstGeom prst="rect">
            <a:avLst/>
          </a:prstGeom>
        </p:spPr>
      </p:pic>
      <p:sp>
        <p:nvSpPr>
          <p:cNvPr id="34" name="Subtitle 2">
            <a:extLst>
              <a:ext uri="{FF2B5EF4-FFF2-40B4-BE49-F238E27FC236}">
                <a16:creationId xmlns:a16="http://schemas.microsoft.com/office/drawing/2014/main" id="{31AD270F-1692-4526-B979-6B5945A20D90}"/>
              </a:ext>
            </a:extLst>
          </p:cNvPr>
          <p:cNvSpPr>
            <a:spLocks noGrp="1"/>
          </p:cNvSpPr>
          <p:nvPr>
            <p:ph type="subTitle" idx="1"/>
          </p:nvPr>
        </p:nvSpPr>
        <p:spPr>
          <a:xfrm>
            <a:off x="5406809" y="4126311"/>
            <a:ext cx="3640478" cy="433938"/>
          </a:xfrm>
        </p:spPr>
        <p:txBody>
          <a:bodyPr>
            <a:normAutofit/>
          </a:bodyPr>
          <a:lstStyle>
            <a:lvl1pPr marL="0" indent="0" algn="l">
              <a:buNone/>
              <a:defRPr sz="1800" b="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Content Placeholder 38">
            <a:extLst>
              <a:ext uri="{FF2B5EF4-FFF2-40B4-BE49-F238E27FC236}">
                <a16:creationId xmlns:a16="http://schemas.microsoft.com/office/drawing/2014/main" id="{382940E6-7963-411F-B35A-57121171A988}"/>
              </a:ext>
            </a:extLst>
          </p:cNvPr>
          <p:cNvSpPr>
            <a:spLocks noGrp="1"/>
          </p:cNvSpPr>
          <p:nvPr>
            <p:ph sz="quarter" idx="15" hasCustomPrompt="1"/>
          </p:nvPr>
        </p:nvSpPr>
        <p:spPr>
          <a:xfrm>
            <a:off x="5408614" y="4836222"/>
            <a:ext cx="3638674" cy="453938"/>
          </a:xfrm>
        </p:spPr>
        <p:txBody>
          <a:bodyPr vert="horz" lIns="91440" tIns="45720" rIns="91440" bIns="45720" rtlCol="0">
            <a:normAutofit/>
          </a:bodyPr>
          <a:lstStyle>
            <a:lvl1pPr marL="0" indent="0">
              <a:buNone/>
              <a:defRPr lang="en-US" sz="1800" b="0" cap="none" baseline="0" dirty="0" smtClean="0"/>
            </a:lvl1pPr>
            <a:lvl2pPr>
              <a:defRPr lang="en-US" sz="2000" dirty="0" smtClean="0"/>
            </a:lvl2pPr>
            <a:lvl3pPr>
              <a:defRPr lang="en-US" sz="1800" dirty="0" smtClean="0"/>
            </a:lvl3pPr>
            <a:lvl4pPr>
              <a:defRPr lang="en-US" sz="1600" dirty="0" smtClean="0"/>
            </a:lvl4pPr>
            <a:lvl5pPr>
              <a:defRPr lang="en-IN" sz="1600" dirty="0"/>
            </a:lvl5pPr>
          </a:lstStyle>
          <a:p>
            <a:pPr marL="228600" lvl="0" indent="-228600"/>
            <a:r>
              <a:rPr lang="en-US" noProof="0"/>
              <a:t>Edit Master text styles</a:t>
            </a:r>
          </a:p>
        </p:txBody>
      </p:sp>
      <p:grpSp>
        <p:nvGrpSpPr>
          <p:cNvPr id="20" name="Group 19">
            <a:extLst>
              <a:ext uri="{FF2B5EF4-FFF2-40B4-BE49-F238E27FC236}">
                <a16:creationId xmlns:a16="http://schemas.microsoft.com/office/drawing/2014/main" id="{1F8FC2D7-B114-3444-8684-995FC4D6D459}"/>
              </a:ext>
            </a:extLst>
          </p:cNvPr>
          <p:cNvGrpSpPr/>
          <p:nvPr userDrawn="1"/>
        </p:nvGrpSpPr>
        <p:grpSpPr>
          <a:xfrm>
            <a:off x="4793474" y="2475187"/>
            <a:ext cx="748798" cy="134113"/>
            <a:chOff x="4827813" y="2534636"/>
            <a:chExt cx="996651" cy="178504"/>
          </a:xfrm>
        </p:grpSpPr>
        <p:sp>
          <p:nvSpPr>
            <p:cNvPr id="21" name="Oval 20">
              <a:extLst>
                <a:ext uri="{FF2B5EF4-FFF2-40B4-BE49-F238E27FC236}">
                  <a16:creationId xmlns:a16="http://schemas.microsoft.com/office/drawing/2014/main" id="{CEE45073-ED8E-0544-85FA-9AF5A478417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B8BAF06E-A8A8-484C-8F6C-E42EDC46BBCB}"/>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586EB62D-13C7-6E43-9D98-B706D2B9ADDF}"/>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6" name="Oval 25">
              <a:extLst>
                <a:ext uri="{FF2B5EF4-FFF2-40B4-BE49-F238E27FC236}">
                  <a16:creationId xmlns:a16="http://schemas.microsoft.com/office/drawing/2014/main" id="{35CF3453-ED5A-024D-8815-C08EFA13D1A6}"/>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pic>
        <p:nvPicPr>
          <p:cNvPr id="3" name="Graphic 2" descr="Link">
            <a:extLst>
              <a:ext uri="{FF2B5EF4-FFF2-40B4-BE49-F238E27FC236}">
                <a16:creationId xmlns:a16="http://schemas.microsoft.com/office/drawing/2014/main" id="{16E3F5A0-978F-8D46-BBFB-19A7F7883D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87152" y="4809677"/>
            <a:ext cx="542081" cy="542081"/>
          </a:xfrm>
          <a:prstGeom prst="rect">
            <a:avLst/>
          </a:prstGeom>
        </p:spPr>
      </p:pic>
    </p:spTree>
    <p:extLst>
      <p:ext uri="{BB962C8B-B14F-4D97-AF65-F5344CB8AC3E}">
        <p14:creationId xmlns:p14="http://schemas.microsoft.com/office/powerpoint/2010/main" val="34843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82E5-8FA2-4056-805F-EF36F7066893}"/>
              </a:ext>
            </a:extLst>
          </p:cNvPr>
          <p:cNvSpPr>
            <a:spLocks noGrp="1"/>
          </p:cNvSpPr>
          <p:nvPr>
            <p:ph type="ctrTitle" hasCustomPrompt="1"/>
          </p:nvPr>
        </p:nvSpPr>
        <p:spPr>
          <a:xfrm>
            <a:off x="4686300" y="2726872"/>
            <a:ext cx="7233557" cy="832077"/>
          </a:xfrm>
        </p:spPr>
        <p:txBody>
          <a:bodyPr anchor="b">
            <a:normAutofit/>
          </a:bodyPr>
          <a:lstStyle>
            <a:lvl1pPr algn="l">
              <a:defRPr sz="4800" b="1" cap="all" baseline="0">
                <a:solidFill>
                  <a:schemeClr val="tx1"/>
                </a:solidFill>
              </a:defRPr>
            </a:lvl1pPr>
          </a:lstStyle>
          <a:p>
            <a:r>
              <a:rPr lang="en-US" noProof="0"/>
              <a:t>Presentation title</a:t>
            </a:r>
          </a:p>
        </p:txBody>
      </p:sp>
      <p:sp>
        <p:nvSpPr>
          <p:cNvPr id="3" name="Subtitle 2">
            <a:extLst>
              <a:ext uri="{FF2B5EF4-FFF2-40B4-BE49-F238E27FC236}">
                <a16:creationId xmlns:a16="http://schemas.microsoft.com/office/drawing/2014/main" id="{1C085D6F-874B-44F8-B241-51EF13CA9C8B}"/>
              </a:ext>
            </a:extLst>
          </p:cNvPr>
          <p:cNvSpPr>
            <a:spLocks noGrp="1"/>
          </p:cNvSpPr>
          <p:nvPr>
            <p:ph type="subTitle" idx="1"/>
          </p:nvPr>
        </p:nvSpPr>
        <p:spPr>
          <a:xfrm>
            <a:off x="4686300" y="3569380"/>
            <a:ext cx="7233557" cy="365125"/>
          </a:xfrm>
        </p:spPr>
        <p:txBody>
          <a:bodyPr lIns="0">
            <a:norm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ABDE5D2F-535D-4D7C-9BE1-84BFEC7A6547}"/>
              </a:ext>
            </a:extLst>
          </p:cNvPr>
          <p:cNvSpPr>
            <a:spLocks noGrp="1"/>
          </p:cNvSpPr>
          <p:nvPr>
            <p:ph type="dt" sz="half" idx="10"/>
          </p:nvPr>
        </p:nvSpPr>
        <p:spPr>
          <a:xfrm>
            <a:off x="838200" y="6356350"/>
            <a:ext cx="2743200" cy="365125"/>
          </a:xfrm>
          <a:prstGeom prst="rect">
            <a:avLst/>
          </a:prstGeom>
        </p:spPr>
        <p:txBody>
          <a:bodyPr/>
          <a:lstStyle/>
          <a:p>
            <a:fld id="{C1F93407-1483-4B80-86DE-DAE1D4D89093}" type="datetimeFigureOut">
              <a:rPr lang="en-US" noProof="0" smtClean="0"/>
              <a:t>11/15/2024</a:t>
            </a:fld>
            <a:endParaRPr lang="en-US" noProof="0" dirty="0"/>
          </a:p>
        </p:txBody>
      </p:sp>
      <p:cxnSp>
        <p:nvCxnSpPr>
          <p:cNvPr id="7" name="Straight Connector 6">
            <a:extLst>
              <a:ext uri="{FF2B5EF4-FFF2-40B4-BE49-F238E27FC236}">
                <a16:creationId xmlns:a16="http://schemas.microsoft.com/office/drawing/2014/main" id="{64363625-95D4-4DF0-A1AA-D060728EC426}"/>
              </a:ext>
            </a:extLst>
          </p:cNvPr>
          <p:cNvCxnSpPr>
            <a:cxnSpLocks/>
          </p:cNvCxnSpPr>
          <p:nvPr userDrawn="1"/>
        </p:nvCxnSpPr>
        <p:spPr>
          <a:xfrm>
            <a:off x="4827813" y="4082142"/>
            <a:ext cx="14886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CBCF8A4-C2B4-4945-8D79-C9D46B7FBECB}"/>
              </a:ext>
            </a:extLst>
          </p:cNvPr>
          <p:cNvGrpSpPr/>
          <p:nvPr userDrawn="1"/>
        </p:nvGrpSpPr>
        <p:grpSpPr>
          <a:xfrm>
            <a:off x="4793474" y="2475187"/>
            <a:ext cx="748798" cy="134113"/>
            <a:chOff x="4827813" y="2534636"/>
            <a:chExt cx="996651" cy="178504"/>
          </a:xfrm>
        </p:grpSpPr>
        <p:sp>
          <p:nvSpPr>
            <p:cNvPr id="9" name="Oval 8">
              <a:extLst>
                <a:ext uri="{FF2B5EF4-FFF2-40B4-BE49-F238E27FC236}">
                  <a16:creationId xmlns:a16="http://schemas.microsoft.com/office/drawing/2014/main" id="{479C2256-8A0F-4625-86F0-FB439F3EAD4E}"/>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253CF488-6D31-4B63-A3C6-C4D838C23FCE}"/>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32985B6-7260-445A-A580-6993E0DEBFD9}"/>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Oval 11">
              <a:extLst>
                <a:ext uri="{FF2B5EF4-FFF2-40B4-BE49-F238E27FC236}">
                  <a16:creationId xmlns:a16="http://schemas.microsoft.com/office/drawing/2014/main" id="{3BC682E1-4E5D-4006-81EA-550DD98166E4}"/>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5" name="Oval 14">
            <a:extLst>
              <a:ext uri="{FF2B5EF4-FFF2-40B4-BE49-F238E27FC236}">
                <a16:creationId xmlns:a16="http://schemas.microsoft.com/office/drawing/2014/main" id="{47953C80-71A5-4AA2-AEAD-21948D1AA6DC}"/>
              </a:ext>
            </a:extLst>
          </p:cNvPr>
          <p:cNvSpPr/>
          <p:nvPr userDrawn="1"/>
        </p:nvSpPr>
        <p:spPr>
          <a:xfrm>
            <a:off x="8621485" y="4408714"/>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Oval 15">
            <a:extLst>
              <a:ext uri="{FF2B5EF4-FFF2-40B4-BE49-F238E27FC236}">
                <a16:creationId xmlns:a16="http://schemas.microsoft.com/office/drawing/2014/main" id="{9C4582D1-F710-4E2F-9868-CB89116D5932}"/>
              </a:ext>
            </a:extLst>
          </p:cNvPr>
          <p:cNvSpPr/>
          <p:nvPr userDrawn="1"/>
        </p:nvSpPr>
        <p:spPr>
          <a:xfrm>
            <a:off x="8303078" y="4184310"/>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25F8A1A8-E078-4836-ABD1-CD4E75BBF58F}"/>
              </a:ext>
            </a:extLst>
          </p:cNvPr>
          <p:cNvSpPr/>
          <p:nvPr userDrawn="1"/>
        </p:nvSpPr>
        <p:spPr>
          <a:xfrm>
            <a:off x="0" y="0"/>
            <a:ext cx="442436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6177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C89B828-B338-413C-B008-0A8566F4881D}"/>
              </a:ext>
            </a:extLst>
          </p:cNvPr>
          <p:cNvSpPr>
            <a:spLocks noGrp="1"/>
          </p:cNvSpPr>
          <p:nvPr>
            <p:ph type="sldNum" sz="quarter" idx="12"/>
          </p:nvPr>
        </p:nvSpPr>
        <p:spPr>
          <a:xfrm>
            <a:off x="9085384" y="6463207"/>
            <a:ext cx="2743200" cy="249385"/>
          </a:xfrm>
        </p:spPr>
        <p:txBody>
          <a:bodyPr/>
          <a:lstStyle>
            <a:lvl1pPr algn="r">
              <a:defRPr sz="900">
                <a:solidFill>
                  <a:schemeClr val="accent3"/>
                </a:solidFill>
              </a:defRPr>
            </a:lvl1pPr>
          </a:lstStyle>
          <a:p>
            <a:fld id="{48BB047D-A6CD-43AB-96F0-683C726B586B}" type="slidenum">
              <a:rPr lang="en-US" noProof="0" smtClean="0"/>
              <a:pPr/>
              <a:t>‹#›</a:t>
            </a:fld>
            <a:endParaRPr lang="en-US" noProof="0" dirty="0"/>
          </a:p>
        </p:txBody>
      </p:sp>
      <p:cxnSp>
        <p:nvCxnSpPr>
          <p:cNvPr id="11" name="Straight Connector 10">
            <a:extLst>
              <a:ext uri="{FF2B5EF4-FFF2-40B4-BE49-F238E27FC236}">
                <a16:creationId xmlns:a16="http://schemas.microsoft.com/office/drawing/2014/main" id="{8888A4FD-81F4-4588-9E6D-70E57577D8BF}"/>
              </a:ext>
            </a:extLst>
          </p:cNvPr>
          <p:cNvCxnSpPr>
            <a:cxnSpLocks/>
          </p:cNvCxnSpPr>
          <p:nvPr userDrawn="1"/>
        </p:nvCxnSpPr>
        <p:spPr>
          <a:xfrm>
            <a:off x="5679220" y="2286312"/>
            <a:ext cx="171783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1D2ED-7B25-4251-BF07-47FBAA534810}"/>
              </a:ext>
            </a:extLst>
          </p:cNvPr>
          <p:cNvGrpSpPr/>
          <p:nvPr userDrawn="1"/>
        </p:nvGrpSpPr>
        <p:grpSpPr>
          <a:xfrm>
            <a:off x="11079786" y="421045"/>
            <a:ext cx="748798" cy="134113"/>
            <a:chOff x="4827813" y="2534636"/>
            <a:chExt cx="996651" cy="178504"/>
          </a:xfrm>
        </p:grpSpPr>
        <p:sp>
          <p:nvSpPr>
            <p:cNvPr id="13" name="Oval 12">
              <a:extLst>
                <a:ext uri="{FF2B5EF4-FFF2-40B4-BE49-F238E27FC236}">
                  <a16:creationId xmlns:a16="http://schemas.microsoft.com/office/drawing/2014/main" id="{E397537E-DF51-4990-9447-2DAE98ABC683}"/>
                </a:ext>
              </a:extLst>
            </p:cNvPr>
            <p:cNvSpPr/>
            <p:nvPr/>
          </p:nvSpPr>
          <p:spPr>
            <a:xfrm>
              <a:off x="4827813" y="2534636"/>
              <a:ext cx="178504" cy="1785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E99CAB5-81F4-4EA8-8B36-4A70C59861FD}"/>
                </a:ext>
              </a:extLst>
            </p:cNvPr>
            <p:cNvSpPr/>
            <p:nvPr/>
          </p:nvSpPr>
          <p:spPr>
            <a:xfrm>
              <a:off x="5092508" y="2534636"/>
              <a:ext cx="178504" cy="178504"/>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16AADF9A-A507-4453-8CE3-3F78BB303FA4}"/>
                </a:ext>
              </a:extLst>
            </p:cNvPr>
            <p:cNvSpPr/>
            <p:nvPr/>
          </p:nvSpPr>
          <p:spPr>
            <a:xfrm>
              <a:off x="5369234" y="2534636"/>
              <a:ext cx="178504" cy="17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6" name="Oval 15">
              <a:extLst>
                <a:ext uri="{FF2B5EF4-FFF2-40B4-BE49-F238E27FC236}">
                  <a16:creationId xmlns:a16="http://schemas.microsoft.com/office/drawing/2014/main" id="{C33AA69F-C4B8-479C-9F0F-69C184D0611F}"/>
                </a:ext>
              </a:extLst>
            </p:cNvPr>
            <p:cNvSpPr/>
            <p:nvPr/>
          </p:nvSpPr>
          <p:spPr>
            <a:xfrm>
              <a:off x="5645960" y="2534636"/>
              <a:ext cx="178504" cy="178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8725921A-0ED5-431E-899C-28A6920B5029}"/>
              </a:ext>
            </a:extLst>
          </p:cNvPr>
          <p:cNvSpPr/>
          <p:nvPr userDrawn="1"/>
        </p:nvSpPr>
        <p:spPr>
          <a:xfrm>
            <a:off x="10039330" y="896815"/>
            <a:ext cx="3298372" cy="329837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EE8B169A-8A2F-4425-A9A1-1B828428B434}"/>
              </a:ext>
            </a:extLst>
          </p:cNvPr>
          <p:cNvSpPr/>
          <p:nvPr userDrawn="1"/>
        </p:nvSpPr>
        <p:spPr>
          <a:xfrm>
            <a:off x="9720923" y="672411"/>
            <a:ext cx="1268186" cy="1268186"/>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43B45974-F6C7-40D3-9399-E05FA19C565E}"/>
              </a:ext>
            </a:extLst>
          </p:cNvPr>
          <p:cNvCxnSpPr>
            <a:cxnSpLocks/>
          </p:cNvCxnSpPr>
          <p:nvPr userDrawn="1"/>
        </p:nvCxnSpPr>
        <p:spPr>
          <a:xfrm>
            <a:off x="7508020" y="2286312"/>
            <a:ext cx="5457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A55704E-D515-4774-90C6-5F887DDAE55E}"/>
              </a:ext>
            </a:extLst>
          </p:cNvPr>
          <p:cNvSpPr/>
          <p:nvPr userDrawn="1"/>
        </p:nvSpPr>
        <p:spPr>
          <a:xfrm>
            <a:off x="469044" y="1"/>
            <a:ext cx="5210176" cy="5961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4878778-0299-471F-A4C9-D0C1E82ED8D2}"/>
              </a:ext>
            </a:extLst>
          </p:cNvPr>
          <p:cNvCxnSpPr>
            <a:cxnSpLocks/>
          </p:cNvCxnSpPr>
          <p:nvPr userDrawn="1"/>
        </p:nvCxnSpPr>
        <p:spPr>
          <a:xfrm>
            <a:off x="1001746" y="1290512"/>
            <a:ext cx="14886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E39D1C78-6110-4052-8455-7E7893F7FCD3}"/>
              </a:ext>
            </a:extLst>
          </p:cNvPr>
          <p:cNvSpPr>
            <a:spLocks noGrp="1"/>
          </p:cNvSpPr>
          <p:nvPr>
            <p:ph type="title"/>
          </p:nvPr>
        </p:nvSpPr>
        <p:spPr>
          <a:xfrm>
            <a:off x="915466" y="1276857"/>
            <a:ext cx="4097778" cy="1255325"/>
          </a:xfrm>
        </p:spPr>
        <p:txBody>
          <a:bodyPr/>
          <a:lstStyle>
            <a:lvl1pPr>
              <a:defRPr lang="en-US" sz="3600" b="1" kern="1200" cap="all" baseline="0" smtClean="0">
                <a:solidFill>
                  <a:schemeClr val="bg1"/>
                </a:solidFill>
                <a:latin typeface="+mj-lt"/>
                <a:ea typeface="+mj-ea"/>
                <a:cs typeface="+mj-cs"/>
              </a:defRPr>
            </a:lvl1pPr>
          </a:lstStyle>
          <a:p>
            <a:r>
              <a:rPr lang="en-US" noProof="0"/>
              <a:t>Click to edit Master title style</a:t>
            </a:r>
          </a:p>
        </p:txBody>
      </p:sp>
      <p:sp>
        <p:nvSpPr>
          <p:cNvPr id="24" name="Text Placeholder 2">
            <a:extLst>
              <a:ext uri="{FF2B5EF4-FFF2-40B4-BE49-F238E27FC236}">
                <a16:creationId xmlns:a16="http://schemas.microsoft.com/office/drawing/2014/main" id="{E3405997-7AE2-4C6E-8A7D-735F58A49D12}"/>
              </a:ext>
            </a:extLst>
          </p:cNvPr>
          <p:cNvSpPr>
            <a:spLocks noGrp="1"/>
          </p:cNvSpPr>
          <p:nvPr>
            <p:ph type="body" idx="1" hasCustomPrompt="1"/>
          </p:nvPr>
        </p:nvSpPr>
        <p:spPr>
          <a:xfrm>
            <a:off x="915467" y="2620651"/>
            <a:ext cx="4097778" cy="1933681"/>
          </a:xfrm>
        </p:spPr>
        <p:txBody>
          <a:bodyPr vert="horz" lIns="91440" tIns="45720" rIns="91440" bIns="45720" rtlCol="0">
            <a:noAutofit/>
          </a:bodyPr>
          <a:lstStyle>
            <a:lvl1pPr>
              <a:defRPr lang="en-US" b="0" cap="none" baseline="0">
                <a:solidFill>
                  <a:schemeClr val="bg1"/>
                </a:solidFill>
              </a:defRPr>
            </a:lvl1pPr>
          </a:lstStyle>
          <a:p>
            <a:pPr lvl="0">
              <a:lnSpc>
                <a:spcPct val="100000"/>
              </a:lnSpc>
              <a:buNone/>
            </a:pPr>
            <a:r>
              <a:rPr lang="en-US" noProof="0"/>
              <a:t>Edit Master text styles</a:t>
            </a:r>
          </a:p>
        </p:txBody>
      </p:sp>
    </p:spTree>
    <p:extLst>
      <p:ext uri="{BB962C8B-B14F-4D97-AF65-F5344CB8AC3E}">
        <p14:creationId xmlns:p14="http://schemas.microsoft.com/office/powerpoint/2010/main" val="293153372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D79E1-5F46-41CA-85E7-44C2A6C62820}"/>
              </a:ext>
            </a:extLst>
          </p:cNvPr>
          <p:cNvSpPr>
            <a:spLocks noGrp="1"/>
          </p:cNvSpPr>
          <p:nvPr>
            <p:ph type="title"/>
          </p:nvPr>
        </p:nvSpPr>
        <p:spPr>
          <a:xfrm>
            <a:off x="363416" y="365125"/>
            <a:ext cx="11465168" cy="918553"/>
          </a:xfrm>
          <a:prstGeom prst="rect">
            <a:avLst/>
          </a:prstGeom>
        </p:spPr>
        <p:txBody>
          <a:bodyPr vert="horz" lIns="0" tIns="0" rIns="0" bIns="0" rtlCol="0" anchor="b">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D7B0B511-05FD-459E-AC79-A87540961FC1}"/>
              </a:ext>
            </a:extLst>
          </p:cNvPr>
          <p:cNvSpPr>
            <a:spLocks noGrp="1"/>
          </p:cNvSpPr>
          <p:nvPr>
            <p:ph type="body" idx="1"/>
          </p:nvPr>
        </p:nvSpPr>
        <p:spPr>
          <a:xfrm>
            <a:off x="363416" y="1825625"/>
            <a:ext cx="11465168"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FC32B635-1E22-483C-94B9-F587908DE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6DB98321-594C-4030-A2B0-3492F77EE03E}"/>
              </a:ext>
            </a:extLst>
          </p:cNvPr>
          <p:cNvSpPr>
            <a:spLocks noGrp="1"/>
          </p:cNvSpPr>
          <p:nvPr>
            <p:ph type="sldNum" sz="quarter" idx="4"/>
          </p:nvPr>
        </p:nvSpPr>
        <p:spPr>
          <a:xfrm>
            <a:off x="9085384" y="6463207"/>
            <a:ext cx="2743200" cy="258268"/>
          </a:xfrm>
          <a:prstGeom prst="rect">
            <a:avLst/>
          </a:prstGeom>
        </p:spPr>
        <p:txBody>
          <a:bodyPr vert="horz" lIns="91440" tIns="45720" rIns="91440" bIns="45720" rtlCol="0" anchor="ctr"/>
          <a:lstStyle>
            <a:lvl1pPr algn="r">
              <a:defRPr sz="900">
                <a:solidFill>
                  <a:schemeClr val="accent3"/>
                </a:solidFill>
              </a:defRPr>
            </a:lvl1pPr>
          </a:lstStyle>
          <a:p>
            <a:fld id="{48BB047D-A6CD-43AB-96F0-683C726B586B}" type="slidenum">
              <a:rPr lang="en-US" noProof="0" smtClean="0"/>
              <a:pPr/>
              <a:t>‹#›</a:t>
            </a:fld>
            <a:endParaRPr lang="en-US" noProof="0" dirty="0"/>
          </a:p>
        </p:txBody>
      </p:sp>
    </p:spTree>
    <p:extLst>
      <p:ext uri="{BB962C8B-B14F-4D97-AF65-F5344CB8AC3E}">
        <p14:creationId xmlns:p14="http://schemas.microsoft.com/office/powerpoint/2010/main" val="2053652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62" r:id="rId5"/>
    <p:sldLayoutId id="2147483660" r:id="rId6"/>
    <p:sldLayoutId id="2147483663" r:id="rId7"/>
    <p:sldLayoutId id="2147483667" r:id="rId8"/>
    <p:sldLayoutId id="2147483668" r:id="rId9"/>
    <p:sldLayoutId id="2147483666" r:id="rId10"/>
    <p:sldLayoutId id="2147483669" r:id="rId11"/>
    <p:sldLayoutId id="2147483670" r:id="rId12"/>
    <p:sldLayoutId id="2147483671" r:id="rId13"/>
    <p:sldLayoutId id="2147483672" r:id="rId14"/>
    <p:sldLayoutId id="2147483664" r:id="rId15"/>
    <p:sldLayoutId id="2147483665" r:id="rId1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B3DCAF-4E24-4502-A9AC-5CE854DAC167}" type="datetimeFigureOut">
              <a:rPr lang="en-US" smtClean="0"/>
              <a:pPr/>
              <a:t>11/15/2024</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FB2D0-80E5-438B-81A1-1440BA34B95D}" type="slidenum">
              <a:rPr lang="en-US" smtClean="0"/>
              <a:pPr/>
              <a:t>‹#›</a:t>
            </a:fld>
            <a:endParaRPr lang="en-US"/>
          </a:p>
        </p:txBody>
      </p:sp>
    </p:spTree>
    <p:extLst>
      <p:ext uri="{BB962C8B-B14F-4D97-AF65-F5344CB8AC3E}">
        <p14:creationId xmlns:p14="http://schemas.microsoft.com/office/powerpoint/2010/main" val="21347008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A0683-6B83-4B73-B20C-D5FCEF57A2F9}" type="datetimeFigureOut">
              <a:rPr lang="en-US" smtClean="0"/>
              <a:t>11/15/2024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DE638-E767-4AEB-848C-09B524E057D1}" type="slidenum">
              <a:rPr lang="en-US" smtClean="0"/>
              <a:t>‹#›</a:t>
            </a:fld>
            <a:endParaRPr lang="en-US"/>
          </a:p>
        </p:txBody>
      </p:sp>
    </p:spTree>
    <p:extLst>
      <p:ext uri="{BB962C8B-B14F-4D97-AF65-F5344CB8AC3E}">
        <p14:creationId xmlns:p14="http://schemas.microsoft.com/office/powerpoint/2010/main" val="1301489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7D155-ADCF-49DB-A2D5-FE58538DC8A6}" type="datetimeFigureOut">
              <a:rPr lang="en-US" smtClean="0"/>
              <a:t>11/15/2024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818F4-5FA5-41DF-89A4-160B599D8CF6}" type="slidenum">
              <a:rPr lang="en-US" smtClean="0"/>
              <a:t>‹#›</a:t>
            </a:fld>
            <a:endParaRPr lang="en-US"/>
          </a:p>
        </p:txBody>
      </p:sp>
    </p:spTree>
    <p:extLst>
      <p:ext uri="{BB962C8B-B14F-4D97-AF65-F5344CB8AC3E}">
        <p14:creationId xmlns:p14="http://schemas.microsoft.com/office/powerpoint/2010/main" val="22004391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hyperlink" Target="https://www.gov.nl.ca/tcar/tourism-division/vision-202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8BF53D8-8CAA-7DB9-1F44-8E1E5CC8BB81}"/>
              </a:ext>
            </a:extLst>
          </p:cNvPr>
          <p:cNvPicPr>
            <a:picLocks noChangeAspect="1"/>
          </p:cNvPicPr>
          <p:nvPr/>
        </p:nvPicPr>
        <p:blipFill>
          <a:blip r:embed="rId2"/>
          <a:stretch>
            <a:fillRect/>
          </a:stretch>
        </p:blipFill>
        <p:spPr>
          <a:xfrm>
            <a:off x="0" y="-333487"/>
            <a:ext cx="12192000" cy="8140700"/>
          </a:xfrm>
          <a:prstGeom prst="rect">
            <a:avLst/>
          </a:prstGeom>
        </p:spPr>
      </p:pic>
      <p:sp>
        <p:nvSpPr>
          <p:cNvPr id="2" name="Slide Number Placeholder 1"/>
          <p:cNvSpPr>
            <a:spLocks noGrp="1"/>
          </p:cNvSpPr>
          <p:nvPr>
            <p:ph type="sldNum" sz="quarter" idx="12"/>
          </p:nvPr>
        </p:nvSpPr>
        <p:spPr/>
        <p:txBody>
          <a:bodyPr/>
          <a:lstStyle/>
          <a:p>
            <a:fld id="{48BB047D-A6CD-43AB-96F0-683C726B586B}" type="slidenum">
              <a:rPr lang="en-US" noProof="0" smtClean="0"/>
              <a:pPr/>
              <a:t>1</a:t>
            </a:fld>
            <a:endParaRPr lang="en-US" noProof="0" dirty="0"/>
          </a:p>
        </p:txBody>
      </p:sp>
      <p:sp>
        <p:nvSpPr>
          <p:cNvPr id="4" name="TextBox 3"/>
          <p:cNvSpPr txBox="1"/>
          <p:nvPr/>
        </p:nvSpPr>
        <p:spPr>
          <a:xfrm>
            <a:off x="0" y="1290917"/>
            <a:ext cx="12192000" cy="1415772"/>
          </a:xfrm>
          <a:prstGeom prst="rect">
            <a:avLst/>
          </a:prstGeom>
          <a:solidFill>
            <a:schemeClr val="bg1"/>
          </a:solidFill>
          <a:ln>
            <a:solidFill>
              <a:schemeClr val="tx1"/>
            </a:solidFill>
          </a:ln>
        </p:spPr>
        <p:txBody>
          <a:bodyPr wrap="square" rtlCol="0">
            <a:spAutoFit/>
          </a:bodyPr>
          <a:lstStyle/>
          <a:p>
            <a:pPr algn="ctr"/>
            <a:r>
              <a:rPr lang="en-US" sz="6600" b="1" dirty="0"/>
              <a:t>A Snapshot of NL Tourism</a:t>
            </a:r>
          </a:p>
          <a:p>
            <a:pPr algn="ctr"/>
            <a:r>
              <a:rPr lang="en-US" sz="2000" dirty="0"/>
              <a:t>Presenter: Julia Penney, Manager of Tourism Product Development, Government of Newfoundland and Labrador</a:t>
            </a:r>
          </a:p>
        </p:txBody>
      </p:sp>
    </p:spTree>
    <p:extLst>
      <p:ext uri="{BB962C8B-B14F-4D97-AF65-F5344CB8AC3E}">
        <p14:creationId xmlns:p14="http://schemas.microsoft.com/office/powerpoint/2010/main" val="2963892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7B30FF4-5BAE-C9F3-BF00-CD9FD41285BC}"/>
              </a:ext>
            </a:extLst>
          </p:cNvPr>
          <p:cNvSpPr txBox="1"/>
          <p:nvPr/>
        </p:nvSpPr>
        <p:spPr>
          <a:xfrm>
            <a:off x="5908430" y="1046163"/>
            <a:ext cx="5445369" cy="1114784"/>
          </a:xfrm>
          <a:prstGeom prst="rect">
            <a:avLst/>
          </a:prstGeom>
        </p:spPr>
        <p:txBody>
          <a:bodyPr vert="horz" lIns="0" tIns="0" rIns="0" bIns="0" rtlCol="0" anchor="b">
            <a:normAutofit/>
          </a:bodyPr>
          <a:lstStyle/>
          <a:p>
            <a:pPr>
              <a:lnSpc>
                <a:spcPct val="90000"/>
              </a:lnSpc>
              <a:spcBef>
                <a:spcPct val="0"/>
              </a:spcBef>
              <a:spcAft>
                <a:spcPts val="600"/>
              </a:spcAft>
            </a:pPr>
            <a:r>
              <a:rPr lang="en-US" sz="3200" b="1" kern="1200" cap="all" baseline="0" dirty="0">
                <a:latin typeface="+mj-lt"/>
                <a:ea typeface="+mj-ea"/>
                <a:cs typeface="+mj-cs"/>
              </a:rPr>
              <a:t>What are visitors looking for?                                     </a:t>
            </a:r>
          </a:p>
        </p:txBody>
      </p:sp>
      <p:sp>
        <p:nvSpPr>
          <p:cNvPr id="4" name="TextBox 3"/>
          <p:cNvSpPr txBox="1"/>
          <p:nvPr/>
        </p:nvSpPr>
        <p:spPr>
          <a:xfrm>
            <a:off x="5908430" y="2506662"/>
            <a:ext cx="5445370" cy="3454523"/>
          </a:xfrm>
          <a:prstGeom prst="rect">
            <a:avLst/>
          </a:prstGeom>
        </p:spPr>
        <p:txBody>
          <a:bodyPr vert="horz" lIns="0" tIns="0" rIns="0" bIns="0" rtlCol="0">
            <a:normAutofit/>
          </a:bodyPr>
          <a:lstStyle/>
          <a:p>
            <a:pPr marL="228600" lvl="0" indent="-228600">
              <a:spcBef>
                <a:spcPts val="1000"/>
              </a:spcBef>
              <a:buClr>
                <a:schemeClr val="tx1"/>
              </a:buClr>
              <a:buFont typeface="Arial" panose="020B0604020202020204" pitchFamily="34" charset="0"/>
              <a:buChar char="•"/>
              <a:defRPr/>
            </a:pPr>
            <a:r>
              <a:rPr lang="en-US" sz="2400" dirty="0"/>
              <a:t>It takes deliberate action to visit here.</a:t>
            </a:r>
          </a:p>
          <a:p>
            <a:pPr marL="228600" lvl="0" indent="-228600">
              <a:spcBef>
                <a:spcPts val="1000"/>
              </a:spcBef>
              <a:buClr>
                <a:schemeClr val="tx1"/>
              </a:buClr>
              <a:buFont typeface="Arial" panose="020B0604020202020204" pitchFamily="34" charset="0"/>
              <a:buChar char="•"/>
              <a:defRPr/>
            </a:pPr>
            <a:r>
              <a:rPr lang="en-US" sz="2400" dirty="0"/>
              <a:t>No matter where they’re from, visitors today seek more from their vacation experience.</a:t>
            </a:r>
          </a:p>
          <a:p>
            <a:pPr marL="228600" lvl="0" indent="-228600">
              <a:spcBef>
                <a:spcPts val="1000"/>
              </a:spcBef>
              <a:buClr>
                <a:schemeClr val="tx1"/>
              </a:buClr>
              <a:buFont typeface="Arial" panose="020B0604020202020204" pitchFamily="34" charset="0"/>
              <a:buChar char="•"/>
              <a:defRPr/>
            </a:pPr>
            <a:r>
              <a:rPr lang="en-US" sz="2400" dirty="0"/>
              <a:t>They want to be part of something memorable and unique to this place.</a:t>
            </a:r>
          </a:p>
        </p:txBody>
      </p:sp>
      <p:sp>
        <p:nvSpPr>
          <p:cNvPr id="2" name="Slide Number Placeholder 1"/>
          <p:cNvSpPr>
            <a:spLocks noGrp="1"/>
          </p:cNvSpPr>
          <p:nvPr>
            <p:ph type="sldNum" sz="quarter" idx="12"/>
          </p:nvPr>
        </p:nvSpPr>
        <p:spPr>
          <a:xfrm>
            <a:off x="9085384" y="6463207"/>
            <a:ext cx="2743200" cy="249385"/>
          </a:xfrm>
        </p:spPr>
        <p:txBody>
          <a:bodyPr vert="horz" lIns="91440" tIns="45720" rIns="91440" bIns="45720" rtlCol="0" anchor="ctr">
            <a:normAutofit/>
          </a:bodyPr>
          <a:lstStyle/>
          <a:p>
            <a:pPr>
              <a:spcAft>
                <a:spcPts val="600"/>
              </a:spcAft>
            </a:pPr>
            <a:fld id="{48BB047D-A6CD-43AB-96F0-683C726B586B}" type="slidenum">
              <a:rPr lang="en-US" smtClean="0"/>
              <a:pPr>
                <a:spcAft>
                  <a:spcPts val="600"/>
                </a:spcAft>
              </a:pPr>
              <a:t>10</a:t>
            </a:fld>
            <a:endParaRPr lang="en-US"/>
          </a:p>
        </p:txBody>
      </p:sp>
      <p:pic>
        <p:nvPicPr>
          <p:cNvPr id="3" name="Picture 2">
            <a:extLst>
              <a:ext uri="{FF2B5EF4-FFF2-40B4-BE49-F238E27FC236}">
                <a16:creationId xmlns:a16="http://schemas.microsoft.com/office/drawing/2014/main" id="{4488C7D1-3BB6-D728-B692-687400E9529F}"/>
              </a:ext>
            </a:extLst>
          </p:cNvPr>
          <p:cNvPicPr>
            <a:picLocks noChangeAspect="1"/>
          </p:cNvPicPr>
          <p:nvPr/>
        </p:nvPicPr>
        <p:blipFill>
          <a:blip r:embed="rId3"/>
          <a:srcRect l="16604" r="25053"/>
          <a:stretch/>
        </p:blipFill>
        <p:spPr>
          <a:xfrm>
            <a:off x="339953" y="301224"/>
            <a:ext cx="5210175" cy="5961053"/>
          </a:xfrm>
          <a:prstGeom prst="rect">
            <a:avLst/>
          </a:prstGeom>
          <a:noFill/>
        </p:spPr>
      </p:pic>
    </p:spTree>
    <p:extLst>
      <p:ext uri="{BB962C8B-B14F-4D97-AF65-F5344CB8AC3E}">
        <p14:creationId xmlns:p14="http://schemas.microsoft.com/office/powerpoint/2010/main" val="89237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a:xfrm>
            <a:off x="363416" y="246186"/>
            <a:ext cx="3206261" cy="1037492"/>
          </a:xfrm>
        </p:spPr>
        <p:txBody>
          <a:bodyPr anchor="b">
            <a:normAutofit/>
          </a:bodyPr>
          <a:lstStyle/>
          <a:p>
            <a:r>
              <a:rPr lang="en-US" sz="3000" dirty="0"/>
              <a:t>Touring &amp; explorer market</a:t>
            </a:r>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a:xfrm>
            <a:off x="9085384" y="6463207"/>
            <a:ext cx="2743200" cy="249385"/>
          </a:xfrm>
        </p:spPr>
        <p:txBody>
          <a:bodyPr anchor="ctr">
            <a:normAutofit/>
          </a:bodyPr>
          <a:lstStyle/>
          <a:p>
            <a:pPr>
              <a:spcAft>
                <a:spcPts val="600"/>
              </a:spcAft>
            </a:pPr>
            <a:fld id="{48BB047D-A6CD-43AB-96F0-683C726B586B}" type="slidenum">
              <a:rPr lang="en-US" smtClean="0"/>
              <a:pPr>
                <a:spcAft>
                  <a:spcPts val="600"/>
                </a:spcAft>
              </a:pPr>
              <a:t>11</a:t>
            </a:fld>
            <a:endParaRPr lang="en-US"/>
          </a:p>
        </p:txBody>
      </p:sp>
      <p:sp>
        <p:nvSpPr>
          <p:cNvPr id="3" name="Content Placeholder 2">
            <a:extLst>
              <a:ext uri="{FF2B5EF4-FFF2-40B4-BE49-F238E27FC236}">
                <a16:creationId xmlns:a16="http://schemas.microsoft.com/office/drawing/2014/main" id="{3E9BC3F2-B4B0-476E-B1B8-BF10CC2FF5AD}"/>
              </a:ext>
            </a:extLst>
          </p:cNvPr>
          <p:cNvSpPr>
            <a:spLocks noGrp="1"/>
          </p:cNvSpPr>
          <p:nvPr>
            <p:ph type="body" sz="half" idx="2"/>
          </p:nvPr>
        </p:nvSpPr>
        <p:spPr>
          <a:xfrm>
            <a:off x="132347" y="1407695"/>
            <a:ext cx="3633537" cy="5055511"/>
          </a:xfrm>
        </p:spPr>
        <p:txBody>
          <a:bodyPr>
            <a:normAutofit fontScale="25000" lnSpcReduction="20000"/>
          </a:bodyPr>
          <a:lstStyle/>
          <a:p>
            <a:pPr marL="342900" lvl="0" indent="-342900" defTabSz="598704">
              <a:spcBef>
                <a:spcPts val="0"/>
              </a:spcBef>
              <a:buClrTx/>
              <a:defRPr/>
            </a:pPr>
            <a:r>
              <a:rPr lang="en-US" sz="9600" dirty="0"/>
              <a:t>Visitors are:</a:t>
            </a:r>
          </a:p>
          <a:p>
            <a:pPr marL="342900" lvl="0" indent="-342900" defTabSz="598704">
              <a:spcBef>
                <a:spcPts val="0"/>
              </a:spcBef>
              <a:buClrTx/>
              <a:defRPr/>
            </a:pPr>
            <a:endParaRPr lang="en-US" sz="9600" dirty="0"/>
          </a:p>
          <a:p>
            <a:pPr marL="342900" lvl="0" indent="-342900" defTabSz="598704">
              <a:spcBef>
                <a:spcPts val="0"/>
              </a:spcBef>
              <a:buClrTx/>
              <a:buFont typeface="Arial" panose="020B0604020202020204" pitchFamily="34" charset="0"/>
              <a:buChar char="•"/>
              <a:defRPr/>
            </a:pPr>
            <a:r>
              <a:rPr lang="en-US" sz="9600" dirty="0"/>
              <a:t>Looking to discover the unusual, the exotic, the unscripted, and off-the-beaten-path</a:t>
            </a:r>
          </a:p>
          <a:p>
            <a:pPr lvl="0" defTabSz="598704">
              <a:spcBef>
                <a:spcPts val="0"/>
              </a:spcBef>
              <a:buClrTx/>
              <a:defRPr/>
            </a:pPr>
            <a:endParaRPr lang="en-US" sz="9600" dirty="0"/>
          </a:p>
          <a:p>
            <a:pPr marL="342900" lvl="0" indent="-342900" defTabSz="598704">
              <a:spcBef>
                <a:spcPts val="0"/>
              </a:spcBef>
              <a:buClrTx/>
              <a:buFont typeface="Arial" panose="020B0604020202020204" pitchFamily="34" charset="0"/>
              <a:buChar char="•"/>
              <a:defRPr/>
            </a:pPr>
            <a:r>
              <a:rPr lang="en-US" sz="9600" dirty="0"/>
              <a:t>Knowledgeable, experienced, and curious visitors for whom travel is a form of self-expression and discovery</a:t>
            </a:r>
          </a:p>
          <a:p>
            <a:pPr marL="285750" lvl="0" indent="-285750" defTabSz="598704">
              <a:spcBef>
                <a:spcPts val="0"/>
              </a:spcBef>
              <a:buClrTx/>
              <a:buFont typeface="Arial" panose="020B0604020202020204" pitchFamily="34" charset="0"/>
              <a:buChar char="•"/>
              <a:defRPr/>
            </a:pPr>
            <a:endParaRPr lang="en-US" sz="9600" dirty="0"/>
          </a:p>
          <a:p>
            <a:pPr marL="342900" lvl="0" indent="-342900" defTabSz="598704">
              <a:spcBef>
                <a:spcPts val="0"/>
              </a:spcBef>
              <a:buClrTx/>
              <a:buFont typeface="Arial" panose="020B0604020202020204" pitchFamily="34" charset="0"/>
              <a:buChar char="•"/>
              <a:defRPr/>
            </a:pPr>
            <a:r>
              <a:rPr lang="en-US" sz="9600" dirty="0"/>
              <a:t>Seeking a broad range of authentic, quality tourism experiences</a:t>
            </a:r>
          </a:p>
          <a:p>
            <a:pPr marL="285750" lvl="0" indent="-285750" defTabSz="598704">
              <a:spcBef>
                <a:spcPts val="0"/>
              </a:spcBef>
              <a:buClrTx/>
              <a:buFont typeface="Arial" panose="020B0604020202020204" pitchFamily="34" charset="0"/>
              <a:buChar char="•"/>
              <a:defRPr/>
            </a:pPr>
            <a:endParaRPr lang="en-US" sz="9600" dirty="0"/>
          </a:p>
          <a:p>
            <a:pPr marL="342900" lvl="0" indent="-342900" defTabSz="598704">
              <a:spcBef>
                <a:spcPts val="0"/>
              </a:spcBef>
              <a:buClrTx/>
              <a:buFont typeface="Arial" panose="020B0604020202020204" pitchFamily="34" charset="0"/>
              <a:buChar char="•"/>
              <a:defRPr/>
            </a:pPr>
            <a:r>
              <a:rPr lang="en-US" sz="9600" dirty="0"/>
              <a:t>Expecting to receive value for their money</a:t>
            </a:r>
          </a:p>
          <a:p>
            <a:pPr marL="0" indent="0">
              <a:buNone/>
            </a:pPr>
            <a:endParaRPr lang="en-US" dirty="0"/>
          </a:p>
        </p:txBody>
      </p:sp>
      <p:pic>
        <p:nvPicPr>
          <p:cNvPr id="9" name="Picture 8" descr="A person sitting on a rock eating food&#10;&#10;Description automatically generated">
            <a:extLst>
              <a:ext uri="{FF2B5EF4-FFF2-40B4-BE49-F238E27FC236}">
                <a16:creationId xmlns:a16="http://schemas.microsoft.com/office/drawing/2014/main" id="{95D356DA-826C-C68B-068A-708B77133A24}"/>
              </a:ext>
            </a:extLst>
          </p:cNvPr>
          <p:cNvPicPr>
            <a:picLocks noChangeAspect="1"/>
          </p:cNvPicPr>
          <p:nvPr/>
        </p:nvPicPr>
        <p:blipFill>
          <a:blip r:embed="rId3"/>
          <a:srcRect r="11226" b="-2"/>
          <a:stretch/>
        </p:blipFill>
        <p:spPr>
          <a:xfrm>
            <a:off x="3908719" y="973035"/>
            <a:ext cx="7467304" cy="5614864"/>
          </a:xfrm>
          <a:prstGeom prst="rect">
            <a:avLst/>
          </a:prstGeom>
          <a:noFill/>
        </p:spPr>
      </p:pic>
    </p:spTree>
    <p:extLst>
      <p:ext uri="{BB962C8B-B14F-4D97-AF65-F5344CB8AC3E}">
        <p14:creationId xmlns:p14="http://schemas.microsoft.com/office/powerpoint/2010/main" val="1438279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1"/>
          <p:cNvSpPr>
            <a:spLocks noGrp="1"/>
          </p:cNvSpPr>
          <p:nvPr>
            <p:ph type="title"/>
          </p:nvPr>
        </p:nvSpPr>
        <p:spPr>
          <a:xfrm>
            <a:off x="351609" y="211433"/>
            <a:ext cx="11483340" cy="763488"/>
          </a:xfrm>
        </p:spPr>
        <p:txBody>
          <a:bodyPr>
            <a:noAutofit/>
          </a:bodyPr>
          <a:lstStyle/>
          <a:p>
            <a:pPr algn="l">
              <a:lnSpc>
                <a:spcPct val="100000"/>
              </a:lnSpc>
            </a:pPr>
            <a:r>
              <a:rPr lang="en-CA" sz="4000" b="1" dirty="0">
                <a:latin typeface="+mn-lt"/>
                <a:cs typeface="Times New Roman" panose="02020603050405020304" pitchFamily="18" charset="0"/>
              </a:rPr>
              <a:t>Outdoor Activities and Experiences</a:t>
            </a:r>
          </a:p>
        </p:txBody>
      </p:sp>
      <p:cxnSp>
        <p:nvCxnSpPr>
          <p:cNvPr id="23" name="Straight Connector 22"/>
          <p:cNvCxnSpPr/>
          <p:nvPr/>
        </p:nvCxnSpPr>
        <p:spPr>
          <a:xfrm>
            <a:off x="274713" y="1133885"/>
            <a:ext cx="113730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8ABB9BA-F09D-B148-FFE1-36BC53A7C03E}"/>
              </a:ext>
            </a:extLst>
          </p:cNvPr>
          <p:cNvPicPr>
            <a:picLocks noChangeAspect="1"/>
          </p:cNvPicPr>
          <p:nvPr/>
        </p:nvPicPr>
        <p:blipFill>
          <a:blip r:embed="rId3"/>
          <a:stretch>
            <a:fillRect/>
          </a:stretch>
        </p:blipFill>
        <p:spPr>
          <a:xfrm>
            <a:off x="277455" y="2404794"/>
            <a:ext cx="11631648" cy="2410161"/>
          </a:xfrm>
          <a:prstGeom prst="rect">
            <a:avLst/>
          </a:prstGeom>
        </p:spPr>
      </p:pic>
      <p:sp>
        <p:nvSpPr>
          <p:cNvPr id="19" name="TextBox 18">
            <a:extLst>
              <a:ext uri="{FF2B5EF4-FFF2-40B4-BE49-F238E27FC236}">
                <a16:creationId xmlns:a16="http://schemas.microsoft.com/office/drawing/2014/main" id="{C088343E-F682-57B9-BB5D-0E9FD431C0C0}"/>
              </a:ext>
            </a:extLst>
          </p:cNvPr>
          <p:cNvSpPr txBox="1"/>
          <p:nvPr/>
        </p:nvSpPr>
        <p:spPr>
          <a:xfrm>
            <a:off x="268813" y="6449726"/>
            <a:ext cx="10861509" cy="276999"/>
          </a:xfrm>
          <a:prstGeom prst="rect">
            <a:avLst/>
          </a:prstGeom>
          <a:noFill/>
        </p:spPr>
        <p:txBody>
          <a:bodyPr wrap="square">
            <a:spAutoFit/>
          </a:bodyPr>
          <a:lstStyle/>
          <a:p>
            <a:r>
              <a:rPr lang="en-US" sz="1200" dirty="0"/>
              <a:t>Source: Newfoundland and Labrador Non-Resident Travel Survey. Available at: https://www.gov.nl.ca/tcar/files/Peak-Season-Non-resident-Visitor-Survey_Final.pdf</a:t>
            </a:r>
          </a:p>
        </p:txBody>
      </p:sp>
    </p:spTree>
    <p:extLst>
      <p:ext uri="{BB962C8B-B14F-4D97-AF65-F5344CB8AC3E}">
        <p14:creationId xmlns:p14="http://schemas.microsoft.com/office/powerpoint/2010/main" val="405669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1"/>
          <p:cNvSpPr>
            <a:spLocks noGrp="1"/>
          </p:cNvSpPr>
          <p:nvPr>
            <p:ph type="title"/>
          </p:nvPr>
        </p:nvSpPr>
        <p:spPr>
          <a:xfrm>
            <a:off x="316156" y="269774"/>
            <a:ext cx="10698480" cy="763488"/>
          </a:xfrm>
        </p:spPr>
        <p:txBody>
          <a:bodyPr>
            <a:noAutofit/>
          </a:bodyPr>
          <a:lstStyle/>
          <a:p>
            <a:pPr algn="l">
              <a:lnSpc>
                <a:spcPct val="100000"/>
              </a:lnSpc>
            </a:pPr>
            <a:r>
              <a:rPr lang="en-CA" sz="4000" b="1" dirty="0">
                <a:latin typeface="+mn-lt"/>
                <a:cs typeface="Times New Roman" panose="02020603050405020304" pitchFamily="18" charset="0"/>
              </a:rPr>
              <a:t>Culture and Heritage Experiences</a:t>
            </a:r>
          </a:p>
        </p:txBody>
      </p:sp>
      <p:cxnSp>
        <p:nvCxnSpPr>
          <p:cNvPr id="23" name="Straight Connector 22"/>
          <p:cNvCxnSpPr/>
          <p:nvPr/>
        </p:nvCxnSpPr>
        <p:spPr>
          <a:xfrm>
            <a:off x="268813" y="1247097"/>
            <a:ext cx="113730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DBA4F33-6FBD-0DAB-F304-CC7BAD9E615F}"/>
              </a:ext>
            </a:extLst>
          </p:cNvPr>
          <p:cNvPicPr>
            <a:picLocks noChangeAspect="1"/>
          </p:cNvPicPr>
          <p:nvPr/>
        </p:nvPicPr>
        <p:blipFill>
          <a:blip r:embed="rId3"/>
          <a:stretch>
            <a:fillRect/>
          </a:stretch>
        </p:blipFill>
        <p:spPr>
          <a:xfrm>
            <a:off x="274713" y="2404794"/>
            <a:ext cx="11574490" cy="2486372"/>
          </a:xfrm>
          <a:prstGeom prst="rect">
            <a:avLst/>
          </a:prstGeom>
        </p:spPr>
      </p:pic>
      <p:sp>
        <p:nvSpPr>
          <p:cNvPr id="18" name="TextBox 17">
            <a:extLst>
              <a:ext uri="{FF2B5EF4-FFF2-40B4-BE49-F238E27FC236}">
                <a16:creationId xmlns:a16="http://schemas.microsoft.com/office/drawing/2014/main" id="{0F7A6E50-AF7E-1F31-E979-B1D09FA7A937}"/>
              </a:ext>
            </a:extLst>
          </p:cNvPr>
          <p:cNvSpPr txBox="1"/>
          <p:nvPr/>
        </p:nvSpPr>
        <p:spPr>
          <a:xfrm>
            <a:off x="268813" y="6449726"/>
            <a:ext cx="10861509" cy="276999"/>
          </a:xfrm>
          <a:prstGeom prst="rect">
            <a:avLst/>
          </a:prstGeom>
          <a:noFill/>
        </p:spPr>
        <p:txBody>
          <a:bodyPr wrap="square">
            <a:spAutoFit/>
          </a:bodyPr>
          <a:lstStyle/>
          <a:p>
            <a:r>
              <a:rPr lang="en-US" sz="1200" dirty="0"/>
              <a:t>Source: Newfoundland and Labrador Non-Resident Travel Survey. Available at: https://www.gov.nl.ca/tcar/files/Peak-Season-Non-resident-Visitor-Survey_Final.pdf</a:t>
            </a:r>
          </a:p>
        </p:txBody>
      </p:sp>
    </p:spTree>
    <p:extLst>
      <p:ext uri="{BB962C8B-B14F-4D97-AF65-F5344CB8AC3E}">
        <p14:creationId xmlns:p14="http://schemas.microsoft.com/office/powerpoint/2010/main" val="155058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7923" y="66848"/>
            <a:ext cx="13386179" cy="763488"/>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800" b="1" i="0" u="none" strike="noStrike" kern="1200" cap="none" spc="0" normalizeH="0" baseline="0" noProof="0" dirty="0">
                <a:ln>
                  <a:noFill/>
                </a:ln>
                <a:solidFill>
                  <a:prstClr val="black"/>
                </a:solidFill>
                <a:effectLst/>
                <a:uLnTx/>
                <a:uFillTx/>
                <a:latin typeface="Calibri" panose="020F0502020204030204"/>
                <a:ea typeface="+mj-ea"/>
                <a:cs typeface="Times New Roman" panose="02020603050405020304" pitchFamily="18" charset="0"/>
              </a:rPr>
              <a:t>Culinary Experiences are of Growing Interest to Travellers</a:t>
            </a:r>
          </a:p>
        </p:txBody>
      </p:sp>
      <p:cxnSp>
        <p:nvCxnSpPr>
          <p:cNvPr id="5" name="Straight Connector 4"/>
          <p:cNvCxnSpPr/>
          <p:nvPr/>
        </p:nvCxnSpPr>
        <p:spPr>
          <a:xfrm>
            <a:off x="169859" y="929532"/>
            <a:ext cx="1137300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F156B3A8-2818-6121-DDB9-78332895EF42}"/>
              </a:ext>
            </a:extLst>
          </p:cNvPr>
          <p:cNvSpPr txBox="1">
            <a:spLocks/>
          </p:cNvSpPr>
          <p:nvPr/>
        </p:nvSpPr>
        <p:spPr>
          <a:xfrm>
            <a:off x="268813" y="1138495"/>
            <a:ext cx="11762766" cy="43513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buClr>
                <a:schemeClr val="tx1"/>
              </a:buClr>
              <a:buFont typeface="Arial" panose="020B0604020202020204" pitchFamily="34" charset="0"/>
              <a:buChar char="•"/>
            </a:pPr>
            <a:r>
              <a:rPr lang="en-US" dirty="0"/>
              <a:t>Culinary experiences are a key focus of</a:t>
            </a:r>
          </a:p>
          <a:p>
            <a:pPr algn="l">
              <a:lnSpc>
                <a:spcPct val="100000"/>
              </a:lnSpc>
              <a:spcBef>
                <a:spcPts val="0"/>
              </a:spcBef>
              <a:buClr>
                <a:schemeClr val="tx1"/>
              </a:buClr>
            </a:pPr>
            <a:r>
              <a:rPr lang="en-US" dirty="0"/>
              <a:t>     Vision 2026</a:t>
            </a:r>
          </a:p>
          <a:p>
            <a:pPr marL="342900" indent="-342900" algn="l">
              <a:lnSpc>
                <a:spcPct val="100000"/>
              </a:lnSpc>
              <a:spcBef>
                <a:spcPts val="0"/>
              </a:spcBef>
              <a:buClr>
                <a:schemeClr val="tx1"/>
              </a:buClr>
              <a:buFont typeface="Arial" panose="020B0604020202020204" pitchFamily="34" charset="0"/>
              <a:buChar char="•"/>
            </a:pPr>
            <a:r>
              <a:rPr lang="en-US" dirty="0"/>
              <a:t>Many residents associate memorable trips</a:t>
            </a:r>
          </a:p>
          <a:p>
            <a:pPr algn="l">
              <a:spcBef>
                <a:spcPts val="0"/>
              </a:spcBef>
              <a:buClr>
                <a:schemeClr val="tx1"/>
              </a:buClr>
            </a:pPr>
            <a:r>
              <a:rPr lang="en-US" dirty="0"/>
              <a:t>     with local food, drink, and friendly</a:t>
            </a:r>
          </a:p>
          <a:p>
            <a:pPr algn="l">
              <a:spcBef>
                <a:spcPts val="0"/>
              </a:spcBef>
              <a:buClr>
                <a:schemeClr val="tx1"/>
              </a:buClr>
            </a:pPr>
            <a:r>
              <a:rPr lang="en-US" dirty="0"/>
              <a:t>     interactions with locals</a:t>
            </a:r>
          </a:p>
          <a:p>
            <a:pPr marL="342900" indent="-342900" algn="l">
              <a:buClr>
                <a:schemeClr val="tx1"/>
              </a:buClr>
              <a:buFont typeface="Arial" panose="020B0604020202020204" pitchFamily="34" charset="0"/>
              <a:buChar char="•"/>
            </a:pPr>
            <a:r>
              <a:rPr lang="en-US" dirty="0"/>
              <a:t>Packages featuring local food and drink along with nearby attractions (trails, beaches, parks, historic sites) may encourage more in-province vacations</a:t>
            </a:r>
          </a:p>
          <a:p>
            <a:pPr marL="342900" indent="-342900" algn="l">
              <a:buClr>
                <a:schemeClr val="tx1"/>
              </a:buClr>
              <a:buFont typeface="Arial" panose="020B0604020202020204" pitchFamily="34" charset="0"/>
              <a:buChar char="•"/>
            </a:pPr>
            <a:r>
              <a:rPr lang="en-US" dirty="0"/>
              <a:t>3 in 10 residents would plan a trip around food/drink festivals or live performances</a:t>
            </a:r>
          </a:p>
          <a:p>
            <a:pPr marL="342900" indent="-342900" algn="l">
              <a:buClr>
                <a:schemeClr val="tx1"/>
              </a:buClr>
              <a:buFont typeface="Arial" panose="020B0604020202020204" pitchFamily="34" charset="0"/>
              <a:buChar char="•"/>
            </a:pPr>
            <a:r>
              <a:rPr lang="en-US" dirty="0"/>
              <a:t>Vision 2026’s Transformation phase focuses on partnership opportunities to improve access to local food and beverage products</a:t>
            </a:r>
          </a:p>
          <a:p>
            <a:pPr marL="342900" indent="-342900" algn="l">
              <a:buClr>
                <a:schemeClr val="tx1"/>
              </a:buClr>
              <a:buFont typeface="Arial" panose="020B0604020202020204" pitchFamily="34" charset="0"/>
              <a:buChar char="•"/>
            </a:pPr>
            <a:r>
              <a:rPr lang="en-US" dirty="0"/>
              <a:t>Hospitality NL received over $1 million for the Newfoundland and Labrador Culinary Tourism Development Strategy to establish the province as a premier culinary destination, boosting visitation and sustainable economic growth</a:t>
            </a:r>
          </a:p>
        </p:txBody>
      </p:sp>
      <p:sp>
        <p:nvSpPr>
          <p:cNvPr id="14" name="TextBox 13">
            <a:extLst>
              <a:ext uri="{FF2B5EF4-FFF2-40B4-BE49-F238E27FC236}">
                <a16:creationId xmlns:a16="http://schemas.microsoft.com/office/drawing/2014/main" id="{D1321B41-08A7-CAD3-FD31-AACEEA272560}"/>
              </a:ext>
            </a:extLst>
          </p:cNvPr>
          <p:cNvSpPr txBox="1"/>
          <p:nvPr/>
        </p:nvSpPr>
        <p:spPr>
          <a:xfrm>
            <a:off x="268813" y="6449726"/>
            <a:ext cx="10861509" cy="276999"/>
          </a:xfrm>
          <a:prstGeom prst="rect">
            <a:avLst/>
          </a:prstGeom>
          <a:noFill/>
        </p:spPr>
        <p:txBody>
          <a:bodyPr wrap="square">
            <a:spAutoFit/>
          </a:bodyPr>
          <a:lstStyle/>
          <a:p>
            <a:r>
              <a:rPr lang="en-US" sz="1200" dirty="0"/>
              <a:t>Source: Newfoundland and Labrador Resident Travel Survey. Available at: https://www.gov.nl.ca/tcar/files/Resident-Travel-Survey_Peak-Season-2023_FINAL.pdf</a:t>
            </a:r>
          </a:p>
        </p:txBody>
      </p:sp>
      <p:pic>
        <p:nvPicPr>
          <p:cNvPr id="22" name="Picture 21">
            <a:extLst>
              <a:ext uri="{FF2B5EF4-FFF2-40B4-BE49-F238E27FC236}">
                <a16:creationId xmlns:a16="http://schemas.microsoft.com/office/drawing/2014/main" id="{3B57B060-CDE4-C418-1610-27D07E337D27}"/>
              </a:ext>
            </a:extLst>
          </p:cNvPr>
          <p:cNvPicPr>
            <a:picLocks noChangeAspect="1"/>
          </p:cNvPicPr>
          <p:nvPr/>
        </p:nvPicPr>
        <p:blipFill>
          <a:blip r:embed="rId3"/>
          <a:stretch>
            <a:fillRect/>
          </a:stretch>
        </p:blipFill>
        <p:spPr>
          <a:xfrm>
            <a:off x="6061070" y="1063503"/>
            <a:ext cx="5630061" cy="1524213"/>
          </a:xfrm>
          <a:prstGeom prst="rect">
            <a:avLst/>
          </a:prstGeom>
        </p:spPr>
      </p:pic>
      <p:sp>
        <p:nvSpPr>
          <p:cNvPr id="23" name="TextBox 22">
            <a:extLst>
              <a:ext uri="{FF2B5EF4-FFF2-40B4-BE49-F238E27FC236}">
                <a16:creationId xmlns:a16="http://schemas.microsoft.com/office/drawing/2014/main" id="{A511B838-9A06-FA44-3766-A27A16769038}"/>
              </a:ext>
            </a:extLst>
          </p:cNvPr>
          <p:cNvSpPr txBox="1"/>
          <p:nvPr/>
        </p:nvSpPr>
        <p:spPr>
          <a:xfrm>
            <a:off x="6061069" y="2613134"/>
            <a:ext cx="5630061" cy="415498"/>
          </a:xfrm>
          <a:prstGeom prst="rect">
            <a:avLst/>
          </a:prstGeom>
          <a:noFill/>
        </p:spPr>
        <p:txBody>
          <a:bodyPr wrap="square">
            <a:spAutoFit/>
          </a:bodyPr>
          <a:lstStyle/>
          <a:p>
            <a:pPr algn="ctr"/>
            <a:r>
              <a:rPr lang="en-US" sz="1050" dirty="0"/>
              <a:t>Source: 2023 Visitor Exit Survey – Highlights. Available at: https://www.gov.nl.ca/tcar/files/2023-Exit-Survey-Highlights-Report_FINAL.pdf</a:t>
            </a:r>
          </a:p>
        </p:txBody>
      </p:sp>
    </p:spTree>
    <p:extLst>
      <p:ext uri="{BB962C8B-B14F-4D97-AF65-F5344CB8AC3E}">
        <p14:creationId xmlns:p14="http://schemas.microsoft.com/office/powerpoint/2010/main" val="415116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
          <p:cNvSpPr txBox="1">
            <a:spLocks/>
          </p:cNvSpPr>
          <p:nvPr/>
        </p:nvSpPr>
        <p:spPr>
          <a:xfrm>
            <a:off x="99417" y="121831"/>
            <a:ext cx="12961859" cy="763488"/>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CA" sz="4000" b="1" dirty="0">
                <a:latin typeface="+mn-lt"/>
                <a:cs typeface="Times New Roman" panose="02020603050405020304" pitchFamily="18" charset="0"/>
              </a:rPr>
              <a:t>Most vacationers come from other Canadian provinces</a:t>
            </a:r>
          </a:p>
        </p:txBody>
      </p:sp>
      <p:cxnSp>
        <p:nvCxnSpPr>
          <p:cNvPr id="21" name="Straight Connector 20"/>
          <p:cNvCxnSpPr/>
          <p:nvPr/>
        </p:nvCxnSpPr>
        <p:spPr>
          <a:xfrm>
            <a:off x="161793" y="1022630"/>
            <a:ext cx="11373003" cy="0"/>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6763" y="1157363"/>
            <a:ext cx="2182777" cy="1818240"/>
          </a:xfrm>
          <a:prstGeom prst="rect">
            <a:avLst/>
          </a:prstGeom>
        </p:spPr>
      </p:pic>
      <p:pic>
        <p:nvPicPr>
          <p:cNvPr id="31" name="Picture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87705" y="3179047"/>
            <a:ext cx="2481835" cy="1485900"/>
          </a:xfrm>
          <a:prstGeom prst="rect">
            <a:avLst/>
          </a:prstGeom>
        </p:spPr>
      </p:pic>
      <p:pic>
        <p:nvPicPr>
          <p:cNvPr id="32" name="Picture 31"/>
          <p:cNvPicPr>
            <a:picLocks noChangeAspect="1"/>
          </p:cNvPicPr>
          <p:nvPr/>
        </p:nvPicPr>
        <p:blipFill rotWithShape="1">
          <a:blip r:embed="rId5" cstate="screen">
            <a:extLst>
              <a:ext uri="{28A0092B-C50C-407E-A947-70E740481C1C}">
                <a14:useLocalDpi xmlns:a14="http://schemas.microsoft.com/office/drawing/2010/main"/>
              </a:ext>
            </a:extLst>
          </a:blip>
          <a:srcRect l="15324" t="3413" r="13238" b="-1"/>
          <a:stretch/>
        </p:blipFill>
        <p:spPr>
          <a:xfrm>
            <a:off x="10122758" y="4868391"/>
            <a:ext cx="1697522" cy="1900139"/>
          </a:xfrm>
          <a:prstGeom prst="rect">
            <a:avLst/>
          </a:prstGeom>
        </p:spPr>
      </p:pic>
      <p:pic>
        <p:nvPicPr>
          <p:cNvPr id="34" name="Picture 33"/>
          <p:cNvPicPr>
            <a:picLocks noChangeAspect="1"/>
          </p:cNvPicPr>
          <p:nvPr/>
        </p:nvPicPr>
        <p:blipFill>
          <a:blip r:embed="rId6"/>
          <a:stretch>
            <a:fillRect/>
          </a:stretch>
        </p:blipFill>
        <p:spPr>
          <a:xfrm>
            <a:off x="-179340" y="1670142"/>
            <a:ext cx="4633362" cy="4462659"/>
          </a:xfrm>
          <a:prstGeom prst="rect">
            <a:avLst/>
          </a:prstGeom>
        </p:spPr>
      </p:pic>
      <p:pic>
        <p:nvPicPr>
          <p:cNvPr id="38" name="Picture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9928" y="5594407"/>
            <a:ext cx="2370199" cy="682037"/>
          </a:xfrm>
          <a:prstGeom prst="rect">
            <a:avLst/>
          </a:prstGeom>
        </p:spPr>
      </p:pic>
      <p:pic>
        <p:nvPicPr>
          <p:cNvPr id="40" name="Picture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16509" y="5014478"/>
            <a:ext cx="2571196" cy="624363"/>
          </a:xfrm>
          <a:prstGeom prst="rect">
            <a:avLst/>
          </a:prstGeom>
        </p:spPr>
      </p:pic>
      <p:pic>
        <p:nvPicPr>
          <p:cNvPr id="2" name="Picture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20012" y="4509949"/>
            <a:ext cx="2485587" cy="2181499"/>
          </a:xfrm>
          <a:prstGeom prst="rect">
            <a:avLst/>
          </a:prstGeom>
        </p:spPr>
      </p:pic>
      <p:pic>
        <p:nvPicPr>
          <p:cNvPr id="3" name="Picture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49103" y="1139316"/>
            <a:ext cx="5534812" cy="3370411"/>
          </a:xfrm>
          <a:prstGeom prst="rect">
            <a:avLst/>
          </a:prstGeom>
        </p:spPr>
      </p:pic>
    </p:spTree>
    <p:extLst>
      <p:ext uri="{BB962C8B-B14F-4D97-AF65-F5344CB8AC3E}">
        <p14:creationId xmlns:p14="http://schemas.microsoft.com/office/powerpoint/2010/main" val="3772556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2C0A42-6D1B-4B6E-959B-1609A38258E9}"/>
              </a:ext>
            </a:extLst>
          </p:cNvPr>
          <p:cNvSpPr>
            <a:spLocks noGrp="1"/>
          </p:cNvSpPr>
          <p:nvPr>
            <p:ph type="title"/>
          </p:nvPr>
        </p:nvSpPr>
        <p:spPr/>
        <p:txBody>
          <a:bodyPr/>
          <a:lstStyle/>
          <a:p>
            <a:pPr algn="l"/>
            <a:r>
              <a:rPr lang="en-US" dirty="0">
                <a:latin typeface="Arial" charset="0"/>
                <a:ea typeface="Arial" charset="0"/>
                <a:cs typeface="Arial" charset="0"/>
              </a:rPr>
              <a:t>Provincial Tourism Product Development</a:t>
            </a:r>
          </a:p>
        </p:txBody>
      </p:sp>
      <p:sp>
        <p:nvSpPr>
          <p:cNvPr id="5" name="Content Placeholder 4">
            <a:extLst>
              <a:ext uri="{FF2B5EF4-FFF2-40B4-BE49-F238E27FC236}">
                <a16:creationId xmlns:a16="http://schemas.microsoft.com/office/drawing/2014/main" id="{BDE42C9A-B4DC-4A46-A073-8421E387B2B7}"/>
              </a:ext>
            </a:extLst>
          </p:cNvPr>
          <p:cNvSpPr>
            <a:spLocks noGrp="1"/>
          </p:cNvSpPr>
          <p:nvPr>
            <p:ph idx="1"/>
          </p:nvPr>
        </p:nvSpPr>
        <p:spPr>
          <a:xfrm>
            <a:off x="5908430" y="2357314"/>
            <a:ext cx="4659924" cy="3454523"/>
          </a:xfrm>
        </p:spPr>
        <p:txBody>
          <a:bodyPr/>
          <a:lstStyle/>
          <a:p>
            <a:pPr marL="0" indent="0">
              <a:buNone/>
              <a:defRPr/>
            </a:pPr>
            <a:r>
              <a:rPr lang="en-CA" sz="2400" dirty="0">
                <a:solidFill>
                  <a:prstClr val="black"/>
                </a:solidFill>
              </a:rPr>
              <a:t>We create and deliver Newfoundland and Labrador brand experiences that:</a:t>
            </a:r>
          </a:p>
          <a:p>
            <a:pPr marL="458788" lvl="1" indent="-457200">
              <a:buClr>
                <a:schemeClr val="tx1"/>
              </a:buClr>
              <a:buFont typeface="+mj-lt"/>
              <a:buAutoNum type="arabicPeriod"/>
              <a:defRPr/>
            </a:pPr>
            <a:r>
              <a:rPr lang="en-CA" sz="2400" dirty="0">
                <a:solidFill>
                  <a:prstClr val="black"/>
                </a:solidFill>
              </a:rPr>
              <a:t>Attract more visitors</a:t>
            </a:r>
          </a:p>
          <a:p>
            <a:pPr marL="458788" lvl="1" indent="-457200">
              <a:buClr>
                <a:schemeClr val="tx1"/>
              </a:buClr>
              <a:buFont typeface="+mj-lt"/>
              <a:buAutoNum type="arabicPeriod"/>
              <a:defRPr/>
            </a:pPr>
            <a:r>
              <a:rPr lang="en-CA" sz="2400" dirty="0">
                <a:solidFill>
                  <a:prstClr val="black"/>
                </a:solidFill>
              </a:rPr>
              <a:t>Encourage them to stay longer</a:t>
            </a:r>
          </a:p>
          <a:p>
            <a:pPr marL="458788" lvl="1" indent="-457200">
              <a:buClr>
                <a:schemeClr val="tx1"/>
              </a:buClr>
              <a:buFont typeface="+mj-lt"/>
              <a:buAutoNum type="arabicPeriod"/>
              <a:defRPr/>
            </a:pPr>
            <a:r>
              <a:rPr lang="en-CA" sz="2400" dirty="0">
                <a:solidFill>
                  <a:prstClr val="black"/>
                </a:solidFill>
              </a:rPr>
              <a:t>Experience more</a:t>
            </a:r>
          </a:p>
        </p:txBody>
      </p:sp>
      <p:sp>
        <p:nvSpPr>
          <p:cNvPr id="8" name="Slide Number Placeholder 7">
            <a:extLst>
              <a:ext uri="{FF2B5EF4-FFF2-40B4-BE49-F238E27FC236}">
                <a16:creationId xmlns:a16="http://schemas.microsoft.com/office/drawing/2014/main" id="{D2888EF7-DDB5-41D0-A1B0-B012ABC94D85}"/>
              </a:ext>
            </a:extLst>
          </p:cNvPr>
          <p:cNvSpPr>
            <a:spLocks noGrp="1"/>
          </p:cNvSpPr>
          <p:nvPr>
            <p:ph type="sldNum" sz="quarter" idx="12"/>
          </p:nvPr>
        </p:nvSpPr>
        <p:spPr/>
        <p:txBody>
          <a:bodyPr/>
          <a:lstStyle/>
          <a:p>
            <a:fld id="{48BB047D-A6CD-43AB-96F0-683C726B586B}" type="slidenum">
              <a:rPr lang="en-US" smtClean="0"/>
              <a:pPr/>
              <a:t>16</a:t>
            </a:fld>
            <a:endParaRPr lang="en-US" dirty="0"/>
          </a:p>
        </p:txBody>
      </p:sp>
      <p:pic>
        <p:nvPicPr>
          <p:cNvPr id="10" name="Picture 9"/>
          <p:cNvPicPr>
            <a:picLocks noChangeAspect="1"/>
          </p:cNvPicPr>
          <p:nvPr/>
        </p:nvPicPr>
        <p:blipFill>
          <a:blip r:embed="rId3"/>
          <a:stretch>
            <a:fillRect/>
          </a:stretch>
        </p:blipFill>
        <p:spPr>
          <a:xfrm>
            <a:off x="3465735" y="4683169"/>
            <a:ext cx="1287801" cy="874362"/>
          </a:xfrm>
          <a:prstGeom prst="rect">
            <a:avLst/>
          </a:prstGeom>
        </p:spPr>
      </p:pic>
      <p:pic>
        <p:nvPicPr>
          <p:cNvPr id="13" name="Picture 12"/>
          <p:cNvPicPr>
            <a:picLocks noChangeAspect="1"/>
          </p:cNvPicPr>
          <p:nvPr/>
        </p:nvPicPr>
        <p:blipFill>
          <a:blip r:embed="rId4"/>
          <a:stretch>
            <a:fillRect/>
          </a:stretch>
        </p:blipFill>
        <p:spPr>
          <a:xfrm>
            <a:off x="6977470" y="4663440"/>
            <a:ext cx="1709331" cy="914528"/>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9057" y="995597"/>
            <a:ext cx="2951184" cy="1472184"/>
          </a:xfrm>
          <a:prstGeom prst="rect">
            <a:avLst/>
          </a:prstGeom>
        </p:spPr>
      </p:pic>
      <p:pic>
        <p:nvPicPr>
          <p:cNvPr id="15" name="Picture 14" descr="Logo&#10;&#10;Description automatically generated"/>
          <p:cNvPicPr/>
          <p:nvPr/>
        </p:nvPicPr>
        <p:blipFill>
          <a:blip r:embed="rId6" cstate="screen">
            <a:extLst>
              <a:ext uri="{28A0092B-C50C-407E-A947-70E740481C1C}">
                <a14:useLocalDpi xmlns:a14="http://schemas.microsoft.com/office/drawing/2010/main"/>
              </a:ext>
            </a:extLst>
          </a:blip>
          <a:stretch>
            <a:fillRect/>
          </a:stretch>
        </p:blipFill>
        <p:spPr>
          <a:xfrm>
            <a:off x="1271530" y="2683382"/>
            <a:ext cx="1676399" cy="1614297"/>
          </a:xfrm>
          <a:prstGeom prst="rect">
            <a:avLst/>
          </a:prstGeom>
        </p:spPr>
      </p:pic>
      <p:pic>
        <p:nvPicPr>
          <p:cNvPr id="16" name="Picture 15" descr="Logo, company name&#10;&#10;Description automatically generated"/>
          <p:cNvPicPr/>
          <p:nvPr/>
        </p:nvPicPr>
        <p:blipFill>
          <a:blip r:embed="rId7" cstate="screen">
            <a:extLst>
              <a:ext uri="{28A0092B-C50C-407E-A947-70E740481C1C}">
                <a14:useLocalDpi xmlns:a14="http://schemas.microsoft.com/office/drawing/2010/main"/>
              </a:ext>
            </a:extLst>
          </a:blip>
          <a:stretch>
            <a:fillRect/>
          </a:stretch>
        </p:blipFill>
        <p:spPr>
          <a:xfrm>
            <a:off x="9112640" y="4802420"/>
            <a:ext cx="1597660" cy="723900"/>
          </a:xfrm>
          <a:prstGeom prst="rect">
            <a:avLst/>
          </a:prstGeom>
        </p:spPr>
      </p:pic>
      <p:pic>
        <p:nvPicPr>
          <p:cNvPr id="17" name="Picture 16"/>
          <p:cNvPicPr/>
          <p:nvPr/>
        </p:nvPicPr>
        <p:blipFill>
          <a:blip r:embed="rId8" cstate="screen">
            <a:extLst>
              <a:ext uri="{28A0092B-C50C-407E-A947-70E740481C1C}">
                <a14:useLocalDpi xmlns:a14="http://schemas.microsoft.com/office/drawing/2010/main"/>
              </a:ext>
            </a:extLst>
          </a:blip>
          <a:stretch>
            <a:fillRect/>
          </a:stretch>
        </p:blipFill>
        <p:spPr>
          <a:xfrm>
            <a:off x="1988550" y="4770035"/>
            <a:ext cx="1035050" cy="756285"/>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24721" y="4686053"/>
            <a:ext cx="1738446" cy="956631"/>
          </a:xfrm>
          <a:prstGeom prst="rect">
            <a:avLst/>
          </a:prstGeom>
        </p:spPr>
      </p:pic>
      <p:pic>
        <p:nvPicPr>
          <p:cNvPr id="6" name="Picture 5"/>
          <p:cNvPicPr>
            <a:picLocks noChangeAspect="1"/>
          </p:cNvPicPr>
          <p:nvPr/>
        </p:nvPicPr>
        <p:blipFill>
          <a:blip r:embed="rId10"/>
          <a:stretch>
            <a:fillRect/>
          </a:stretch>
        </p:blipFill>
        <p:spPr>
          <a:xfrm>
            <a:off x="3452877" y="2993355"/>
            <a:ext cx="1989610" cy="675261"/>
          </a:xfrm>
          <a:prstGeom prst="rect">
            <a:avLst/>
          </a:prstGeom>
        </p:spPr>
      </p:pic>
    </p:spTree>
    <p:extLst>
      <p:ext uri="{BB962C8B-B14F-4D97-AF65-F5344CB8AC3E}">
        <p14:creationId xmlns:p14="http://schemas.microsoft.com/office/powerpoint/2010/main" val="273122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campfire on a rocky beach&#10;&#10;Description automatically generated">
            <a:extLst>
              <a:ext uri="{FF2B5EF4-FFF2-40B4-BE49-F238E27FC236}">
                <a16:creationId xmlns:a16="http://schemas.microsoft.com/office/drawing/2014/main" id="{0B6A1F06-C606-191B-7ACE-6A0E10B18A27}"/>
              </a:ext>
            </a:extLst>
          </p:cNvPr>
          <p:cNvPicPr>
            <a:picLocks noChangeAspect="1"/>
          </p:cNvPicPr>
          <p:nvPr/>
        </p:nvPicPr>
        <p:blipFill>
          <a:blip r:embed="rId3"/>
          <a:stretch>
            <a:fillRect/>
          </a:stretch>
        </p:blipFill>
        <p:spPr>
          <a:xfrm>
            <a:off x="-1" y="-1"/>
            <a:ext cx="12190497" cy="8133347"/>
          </a:xfrm>
          <a:prstGeom prst="rect">
            <a:avLst/>
          </a:prstGeom>
        </p:spPr>
      </p:pic>
      <p:sp>
        <p:nvSpPr>
          <p:cNvPr id="2" name="Title 1">
            <a:extLst>
              <a:ext uri="{FF2B5EF4-FFF2-40B4-BE49-F238E27FC236}">
                <a16:creationId xmlns:a16="http://schemas.microsoft.com/office/drawing/2014/main" id="{32FE62BF-3DC0-A39F-ED90-4C07A7895C8E}"/>
              </a:ext>
            </a:extLst>
          </p:cNvPr>
          <p:cNvSpPr>
            <a:spLocks noGrp="1"/>
          </p:cNvSpPr>
          <p:nvPr>
            <p:ph type="title"/>
          </p:nvPr>
        </p:nvSpPr>
        <p:spPr/>
        <p:txBody>
          <a:bodyPr/>
          <a:lstStyle/>
          <a:p>
            <a:r>
              <a:rPr lang="en-US" b="1" dirty="0">
                <a:solidFill>
                  <a:schemeClr val="bg1"/>
                </a:solidFill>
              </a:rPr>
              <a:t>Thank you</a:t>
            </a:r>
          </a:p>
        </p:txBody>
      </p:sp>
      <p:sp>
        <p:nvSpPr>
          <p:cNvPr id="3" name="Text Placeholder 2">
            <a:extLst>
              <a:ext uri="{FF2B5EF4-FFF2-40B4-BE49-F238E27FC236}">
                <a16:creationId xmlns:a16="http://schemas.microsoft.com/office/drawing/2014/main" id="{FF1CE316-6166-34F7-9FFA-A227249EDF03}"/>
              </a:ext>
            </a:extLst>
          </p:cNvPr>
          <p:cNvSpPr>
            <a:spLocks noGrp="1"/>
          </p:cNvSpPr>
          <p:nvPr>
            <p:ph type="body" idx="1"/>
          </p:nvPr>
        </p:nvSpPr>
        <p:spPr>
          <a:xfrm>
            <a:off x="831851" y="4562477"/>
            <a:ext cx="5580981" cy="1500187"/>
          </a:xfrm>
        </p:spPr>
        <p:txBody>
          <a:bodyPr>
            <a:normAutofit/>
          </a:bodyPr>
          <a:lstStyle/>
          <a:p>
            <a:r>
              <a:rPr lang="en-US" sz="1800" dirty="0">
                <a:solidFill>
                  <a:schemeClr val="bg1"/>
                </a:solidFill>
              </a:rPr>
              <a:t>Julia Penney, Manager of Tourism Product Development </a:t>
            </a:r>
          </a:p>
          <a:p>
            <a:r>
              <a:rPr lang="en-US" sz="1800" dirty="0">
                <a:solidFill>
                  <a:schemeClr val="bg1"/>
                </a:solidFill>
              </a:rPr>
              <a:t>✉ juliapenney@gov.nl.ca</a:t>
            </a:r>
          </a:p>
          <a:p>
            <a:r>
              <a:rPr lang="en-US" sz="1800" dirty="0">
                <a:solidFill>
                  <a:schemeClr val="bg1"/>
                </a:solidFill>
              </a:rPr>
              <a:t>✆ 709-729-6588</a:t>
            </a:r>
          </a:p>
          <a:p>
            <a:endParaRPr lang="en-US" dirty="0">
              <a:solidFill>
                <a:schemeClr val="bg1"/>
              </a:solidFill>
            </a:endParaRPr>
          </a:p>
        </p:txBody>
      </p:sp>
    </p:spTree>
    <p:extLst>
      <p:ext uri="{BB962C8B-B14F-4D97-AF65-F5344CB8AC3E}">
        <p14:creationId xmlns:p14="http://schemas.microsoft.com/office/powerpoint/2010/main" val="1288838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353498"/>
            <a:ext cx="10698480" cy="520374"/>
          </a:xfrm>
        </p:spPr>
        <p:txBody>
          <a:bodyPr>
            <a:normAutofit fontScale="90000"/>
          </a:bodyPr>
          <a:lstStyle/>
          <a:p>
            <a:br>
              <a:rPr lang="en-US" b="1" dirty="0">
                <a:solidFill>
                  <a:schemeClr val="tx2"/>
                </a:solidFill>
              </a:rPr>
            </a:br>
            <a:endParaRPr lang="en-US" b="1" dirty="0">
              <a:solidFill>
                <a:schemeClr val="tx2"/>
              </a:solidFill>
            </a:endParaRPr>
          </a:p>
        </p:txBody>
      </p:sp>
      <p:sp>
        <p:nvSpPr>
          <p:cNvPr id="3" name="Content Placeholder 2"/>
          <p:cNvSpPr>
            <a:spLocks noGrp="1"/>
          </p:cNvSpPr>
          <p:nvPr>
            <p:ph idx="1"/>
          </p:nvPr>
        </p:nvSpPr>
        <p:spPr>
          <a:xfrm>
            <a:off x="746761" y="2823496"/>
            <a:ext cx="9495021" cy="3235240"/>
          </a:xfrm>
        </p:spPr>
        <p:txBody>
          <a:bodyPr/>
          <a:lstStyle/>
          <a:p>
            <a:endParaRPr lang="en-US" dirty="0"/>
          </a:p>
        </p:txBody>
      </p:sp>
      <p:pic>
        <p:nvPicPr>
          <p:cNvPr id="1026" name="Picture 2" descr="1803ce04411207cf5f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03" y="-1"/>
            <a:ext cx="12222303" cy="687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84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52401" y="484291"/>
            <a:ext cx="11887199" cy="58477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Arial" charset="0"/>
                <a:cs typeface="Arial" charset="0"/>
              </a:rPr>
              <a:t>NL Tourism Industry Before COVID-19</a:t>
            </a:r>
          </a:p>
        </p:txBody>
      </p:sp>
      <p:cxnSp>
        <p:nvCxnSpPr>
          <p:cNvPr id="5" name="Straight Connector 4"/>
          <p:cNvCxnSpPr/>
          <p:nvPr/>
        </p:nvCxnSpPr>
        <p:spPr>
          <a:xfrm flipV="1">
            <a:off x="559178" y="3574363"/>
            <a:ext cx="11272395" cy="1657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139361" y="1527085"/>
            <a:ext cx="60852" cy="5010877"/>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15728" y="1322758"/>
            <a:ext cx="3612580" cy="353943"/>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TOURISM SPENDING &amp; VISITATION</a:t>
            </a:r>
          </a:p>
        </p:txBody>
      </p:sp>
      <p:sp>
        <p:nvSpPr>
          <p:cNvPr id="2" name="TextBox 1"/>
          <p:cNvSpPr txBox="1"/>
          <p:nvPr/>
        </p:nvSpPr>
        <p:spPr>
          <a:xfrm>
            <a:off x="1415728" y="2110507"/>
            <a:ext cx="44255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2400" b="1" i="0" u="none" strike="noStrike" kern="1200" cap="none" spc="0" normalizeH="0" baseline="0" noProof="0" dirty="0">
                <a:ln>
                  <a:noFill/>
                </a:ln>
                <a:solidFill>
                  <a:srgbClr val="F14124"/>
                </a:solidFill>
                <a:effectLst/>
                <a:uLnTx/>
                <a:uFillTx/>
                <a:latin typeface="Calibri" panose="020F0502020204030204"/>
                <a:ea typeface="+mn-ea"/>
                <a:cs typeface="+mn-cs"/>
              </a:rPr>
              <a:t>2019</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total tourism spending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was approx. </a:t>
            </a:r>
            <a:r>
              <a:rPr kumimoji="0" lang="en-US" sz="2800" b="1" i="0" u="none" strike="noStrike" kern="1200" cap="none" spc="0" normalizeH="0" baseline="0" noProof="0" dirty="0">
                <a:ln>
                  <a:noFill/>
                </a:ln>
                <a:solidFill>
                  <a:srgbClr val="F14124"/>
                </a:solidFill>
                <a:effectLst/>
                <a:uLnTx/>
                <a:uFillTx/>
                <a:latin typeface="Calibri" panose="020F0502020204030204"/>
                <a:ea typeface="+mn-ea"/>
                <a:cs typeface="+mn-cs"/>
              </a:rPr>
              <a:t>$1.2 billion </a:t>
            </a:r>
          </a:p>
        </p:txBody>
      </p:sp>
      <p:pic>
        <p:nvPicPr>
          <p:cNvPr id="3" name="Picture 2"/>
          <p:cNvPicPr>
            <a:picLocks noChangeAspect="1"/>
          </p:cNvPicPr>
          <p:nvPr/>
        </p:nvPicPr>
        <p:blipFill>
          <a:blip r:embed="rId3"/>
          <a:stretch>
            <a:fillRect/>
          </a:stretch>
        </p:blipFill>
        <p:spPr>
          <a:xfrm>
            <a:off x="399994" y="1995948"/>
            <a:ext cx="1082915" cy="1082915"/>
          </a:xfrm>
          <a:prstGeom prst="rect">
            <a:avLst/>
          </a:prstGeom>
        </p:spPr>
      </p:pic>
      <p:pic>
        <p:nvPicPr>
          <p:cNvPr id="13" name="Picture 12"/>
          <p:cNvPicPr>
            <a:picLocks noChangeAspect="1"/>
          </p:cNvPicPr>
          <p:nvPr/>
        </p:nvPicPr>
        <p:blipFill rotWithShape="1">
          <a:blip r:embed="rId4" cstate="screen">
            <a:duotone>
              <a:schemeClr val="accent1">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1489840" y="4221447"/>
            <a:ext cx="1057524" cy="941195"/>
          </a:xfrm>
          <a:prstGeom prst="rect">
            <a:avLst/>
          </a:prstGeom>
        </p:spPr>
      </p:pic>
      <p:pic>
        <p:nvPicPr>
          <p:cNvPr id="14" name="Picture 13"/>
          <p:cNvPicPr>
            <a:picLocks noChangeAspect="1"/>
          </p:cNvPicPr>
          <p:nvPr/>
        </p:nvPicPr>
        <p:blipFill rotWithShape="1">
          <a:blip r:embed="rId6" cstate="screen">
            <a:duotone>
              <a:schemeClr val="accent1">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2731256" y="4229433"/>
            <a:ext cx="829993" cy="879792"/>
          </a:xfrm>
          <a:prstGeom prst="rect">
            <a:avLst/>
          </a:prstGeom>
        </p:spPr>
      </p:pic>
      <p:pic>
        <p:nvPicPr>
          <p:cNvPr id="9" name="Picture 8" descr="Boat, cruise, ship, tour, travel icon - Download on Iconfinder"/>
          <p:cNvPicPr>
            <a:picLocks noChangeAspect="1"/>
          </p:cNvPicPr>
          <p:nvPr/>
        </p:nvPicPr>
        <p:blipFill>
          <a:blip r:embed="rId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622037" y="4120304"/>
            <a:ext cx="1102855" cy="1102855"/>
          </a:xfrm>
          <a:prstGeom prst="rect">
            <a:avLst/>
          </a:prstGeom>
        </p:spPr>
      </p:pic>
      <p:sp>
        <p:nvSpPr>
          <p:cNvPr id="17" name="TextBox 16"/>
          <p:cNvSpPr txBox="1"/>
          <p:nvPr/>
        </p:nvSpPr>
        <p:spPr>
          <a:xfrm>
            <a:off x="845505" y="5569911"/>
            <a:ext cx="50075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F14124"/>
                </a:solidFill>
                <a:effectLst/>
                <a:uLnTx/>
                <a:uFillTx/>
                <a:latin typeface="Calibri" panose="020F0502020204030204"/>
                <a:ea typeface="+mn-ea"/>
                <a:cs typeface="+mn-cs"/>
              </a:rPr>
              <a:t>530,000</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non-resident visitors travelled to NL in </a:t>
            </a:r>
            <a:r>
              <a:rPr kumimoji="0" lang="en-US" sz="2400" b="1" i="0" u="none" strike="noStrike" kern="1200" cap="none" spc="0" normalizeH="0" baseline="0" noProof="0" dirty="0">
                <a:ln>
                  <a:noFill/>
                </a:ln>
                <a:solidFill>
                  <a:srgbClr val="F14124"/>
                </a:solidFill>
                <a:effectLst/>
                <a:uLnTx/>
                <a:uFillTx/>
                <a:latin typeface="Calibri" panose="020F0502020204030204"/>
                <a:ea typeface="+mn-ea"/>
                <a:cs typeface="+mn-cs"/>
              </a:rPr>
              <a:t>2019</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srgbClr val="F14124"/>
              </a:solidFill>
              <a:effectLst/>
              <a:uLnTx/>
              <a:uFillTx/>
              <a:latin typeface="Calibri" panose="020F0502020204030204"/>
              <a:ea typeface="+mn-ea"/>
              <a:cs typeface="+mn-cs"/>
            </a:endParaRPr>
          </a:p>
        </p:txBody>
      </p:sp>
      <p:sp>
        <p:nvSpPr>
          <p:cNvPr id="18" name="TextBox 17"/>
          <p:cNvSpPr txBox="1"/>
          <p:nvPr/>
        </p:nvSpPr>
        <p:spPr>
          <a:xfrm>
            <a:off x="6865436" y="1311090"/>
            <a:ext cx="4463845" cy="353943"/>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EMPLOYMENT IN TOURISM INDUSTRIES</a:t>
            </a:r>
          </a:p>
        </p:txBody>
      </p:sp>
      <p:pic>
        <p:nvPicPr>
          <p:cNvPr id="11" name="Picture 10" descr="Newfoundland And Labrador Map Stock Illustration - Download Image Now ..."/>
          <p:cNvPicPr>
            <a:picLocks noChangeAspect="1"/>
          </p:cNvPicPr>
          <p:nvPr/>
        </p:nvPicPr>
        <p:blipFill rotWithShape="1">
          <a:blip r:embed="rId9"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rot="21060298">
            <a:off x="6400000" y="1817504"/>
            <a:ext cx="1312875" cy="1554361"/>
          </a:xfrm>
          <a:prstGeom prst="rect">
            <a:avLst/>
          </a:prstGeom>
        </p:spPr>
      </p:pic>
      <p:sp>
        <p:nvSpPr>
          <p:cNvPr id="20" name="TextBox 19"/>
          <p:cNvSpPr txBox="1"/>
          <p:nvPr/>
        </p:nvSpPr>
        <p:spPr>
          <a:xfrm>
            <a:off x="7698494" y="2122123"/>
            <a:ext cx="423773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There were over </a:t>
            </a:r>
            <a:r>
              <a:rPr kumimoji="0" lang="en-US" sz="2800" b="1" i="0" u="none" strike="noStrike" kern="1200" cap="none" spc="0" normalizeH="0" baseline="0" noProof="0" dirty="0">
                <a:ln>
                  <a:noFill/>
                </a:ln>
                <a:solidFill>
                  <a:srgbClr val="F14124"/>
                </a:solidFill>
                <a:effectLst/>
                <a:uLnTx/>
                <a:uFillTx/>
                <a:latin typeface="Calibri" panose="020F0502020204030204"/>
                <a:ea typeface="+mn-ea"/>
                <a:cs typeface="+mn-cs"/>
              </a:rPr>
              <a:t>2,700</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tourism-related businesses in NL in </a:t>
            </a:r>
            <a:r>
              <a:rPr kumimoji="0" lang="en-US" sz="2400" b="1" i="0" u="none" strike="noStrike" kern="1200" cap="none" spc="0" normalizeH="0" baseline="0" noProof="0" dirty="0">
                <a:ln>
                  <a:noFill/>
                </a:ln>
                <a:solidFill>
                  <a:srgbClr val="F14124"/>
                </a:solidFill>
                <a:effectLst/>
                <a:uLnTx/>
                <a:uFillTx/>
                <a:latin typeface="Calibri" panose="020F0502020204030204"/>
                <a:ea typeface="+mn-ea"/>
                <a:cs typeface="+mn-cs"/>
              </a:rPr>
              <a:t>2019</a:t>
            </a:r>
          </a:p>
        </p:txBody>
      </p:sp>
      <p:sp>
        <p:nvSpPr>
          <p:cNvPr id="21" name="TextBox 20"/>
          <p:cNvSpPr txBox="1"/>
          <p:nvPr/>
        </p:nvSpPr>
        <p:spPr>
          <a:xfrm>
            <a:off x="6506865" y="5649960"/>
            <a:ext cx="555306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14124"/>
                </a:solidFill>
                <a:effectLst/>
                <a:uLnTx/>
                <a:uFillTx/>
                <a:latin typeface="Calibri" panose="020F0502020204030204"/>
                <a:ea typeface="+mn-ea"/>
                <a:cs typeface="+mn-cs"/>
              </a:rPr>
              <a:t>9%</a:t>
            </a:r>
            <a:r>
              <a:rPr kumimoji="0" lang="en-US" sz="2400" b="1" i="0" u="none" strike="noStrike" kern="1200" cap="none" spc="0" normalizeH="0" baseline="0" noProof="0" dirty="0">
                <a:ln>
                  <a:noFill/>
                </a:ln>
                <a:solidFill>
                  <a:srgbClr val="F14124"/>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all jobs in the province were related to tourism industries in </a:t>
            </a:r>
            <a:r>
              <a:rPr kumimoji="0" lang="en-US" sz="2400" b="1" i="0" u="none" strike="noStrike" kern="1200" cap="none" spc="0" normalizeH="0" baseline="0" noProof="0" dirty="0">
                <a:ln>
                  <a:noFill/>
                </a:ln>
                <a:solidFill>
                  <a:srgbClr val="F14124"/>
                </a:solidFill>
                <a:effectLst/>
                <a:uLnTx/>
                <a:uFillTx/>
                <a:latin typeface="Calibri" panose="020F0502020204030204"/>
                <a:ea typeface="+mn-ea"/>
                <a:cs typeface="+mn-cs"/>
              </a:rPr>
              <a:t>2019</a:t>
            </a:r>
          </a:p>
        </p:txBody>
      </p:sp>
      <p:sp>
        <p:nvSpPr>
          <p:cNvPr id="23" name="TextBox 22"/>
          <p:cNvSpPr txBox="1"/>
          <p:nvPr/>
        </p:nvSpPr>
        <p:spPr>
          <a:xfrm>
            <a:off x="6222936" y="3681243"/>
            <a:ext cx="58369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There are over </a:t>
            </a:r>
            <a:r>
              <a:rPr kumimoji="0" lang="en-US" sz="2800" b="1" i="0" u="none" strike="noStrike" kern="1200" cap="none" spc="0" normalizeH="0" baseline="0" noProof="0" dirty="0">
                <a:ln>
                  <a:noFill/>
                </a:ln>
                <a:solidFill>
                  <a:srgbClr val="F14124"/>
                </a:solidFill>
                <a:effectLst/>
                <a:uLnTx/>
                <a:uFillTx/>
                <a:latin typeface="Calibri" panose="020F0502020204030204"/>
                <a:ea typeface="+mn-ea"/>
                <a:cs typeface="+mn-cs"/>
              </a:rPr>
              <a:t>20,000</a:t>
            </a:r>
            <a:r>
              <a:rPr kumimoji="0" lang="en-US" sz="1600" b="0" i="0" u="none" strike="noStrike" kern="1200" cap="none" spc="0" normalizeH="0" baseline="0" noProof="0" dirty="0">
                <a:ln>
                  <a:noFill/>
                </a:ln>
                <a:solidFill>
                  <a:srgbClr val="F14124"/>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jobs in tourism industries such as accommodations, food and beverage services, transportation, recreation and entertainment and travel services</a:t>
            </a:r>
          </a:p>
        </p:txBody>
      </p:sp>
      <p:pic>
        <p:nvPicPr>
          <p:cNvPr id="16" name="Picture 15" descr="Line, people, queue, queuing icon - Download on Iconfinder"/>
          <p:cNvPicPr>
            <a:picLocks noChangeAspect="1"/>
          </p:cNvPicPr>
          <p:nvPr/>
        </p:nvPicPr>
        <p:blipFill>
          <a:blip r:embed="rId10"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68961" y="4769775"/>
            <a:ext cx="876363" cy="876363"/>
          </a:xfrm>
          <a:prstGeom prst="rect">
            <a:avLst/>
          </a:prstGeom>
        </p:spPr>
      </p:pic>
      <p:sp>
        <p:nvSpPr>
          <p:cNvPr id="4" name="TextBox 3"/>
          <p:cNvSpPr txBox="1"/>
          <p:nvPr/>
        </p:nvSpPr>
        <p:spPr>
          <a:xfrm>
            <a:off x="9445324" y="6642556"/>
            <a:ext cx="33583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Source:  Department of Tourism, Culture, Arts and Recreation</a:t>
            </a:r>
          </a:p>
        </p:txBody>
      </p:sp>
    </p:spTree>
    <p:extLst>
      <p:ext uri="{BB962C8B-B14F-4D97-AF65-F5344CB8AC3E}">
        <p14:creationId xmlns:p14="http://schemas.microsoft.com/office/powerpoint/2010/main" val="100292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2C0A42-6D1B-4B6E-959B-1609A38258E9}"/>
              </a:ext>
            </a:extLst>
          </p:cNvPr>
          <p:cNvSpPr>
            <a:spLocks noGrp="1"/>
          </p:cNvSpPr>
          <p:nvPr>
            <p:ph type="title"/>
          </p:nvPr>
        </p:nvSpPr>
        <p:spPr>
          <a:xfrm>
            <a:off x="5908430" y="440267"/>
            <a:ext cx="5445369" cy="598311"/>
          </a:xfrm>
        </p:spPr>
        <p:txBody>
          <a:bodyPr/>
          <a:lstStyle/>
          <a:p>
            <a:r>
              <a:rPr lang="en-US" dirty="0"/>
              <a:t>The tourism environment</a:t>
            </a:r>
          </a:p>
        </p:txBody>
      </p:sp>
      <p:sp>
        <p:nvSpPr>
          <p:cNvPr id="5" name="Content Placeholder 4">
            <a:extLst>
              <a:ext uri="{FF2B5EF4-FFF2-40B4-BE49-F238E27FC236}">
                <a16:creationId xmlns:a16="http://schemas.microsoft.com/office/drawing/2014/main" id="{BDE42C9A-B4DC-4A46-A073-8421E387B2B7}"/>
              </a:ext>
            </a:extLst>
          </p:cNvPr>
          <p:cNvSpPr>
            <a:spLocks noGrp="1"/>
          </p:cNvSpPr>
          <p:nvPr>
            <p:ph idx="1"/>
          </p:nvPr>
        </p:nvSpPr>
        <p:spPr>
          <a:xfrm>
            <a:off x="5908430" y="1281622"/>
            <a:ext cx="5076402" cy="5062734"/>
          </a:xfrm>
        </p:spPr>
        <p:txBody>
          <a:bodyPr/>
          <a:lstStyle/>
          <a:p>
            <a:pPr marL="0" indent="0">
              <a:buNone/>
            </a:pPr>
            <a:r>
              <a:rPr lang="en-US" sz="2400" dirty="0"/>
              <a:t>COVID-19 had a devastating impact on the industry worldwide. Newfoundland and Labrador faces challenges including: </a:t>
            </a:r>
          </a:p>
          <a:p>
            <a:pPr lvl="1">
              <a:buClr>
                <a:schemeClr val="tx1"/>
              </a:buClr>
            </a:pPr>
            <a:r>
              <a:rPr lang="en-US" sz="2400" dirty="0"/>
              <a:t>Reduced air access</a:t>
            </a:r>
          </a:p>
          <a:p>
            <a:pPr lvl="1">
              <a:buClrTx/>
            </a:pPr>
            <a:r>
              <a:rPr lang="en-US" sz="2400" dirty="0"/>
              <a:t>Increased cost to travel and affordability of travelling here</a:t>
            </a:r>
          </a:p>
          <a:p>
            <a:pPr lvl="1">
              <a:buClrTx/>
            </a:pPr>
            <a:r>
              <a:rPr lang="en-US" sz="2400" dirty="0"/>
              <a:t>Increased competition</a:t>
            </a:r>
          </a:p>
          <a:p>
            <a:pPr lvl="1">
              <a:buClr>
                <a:schemeClr val="tx1"/>
              </a:buClr>
            </a:pPr>
            <a:r>
              <a:rPr lang="en-US" sz="2400" dirty="0"/>
              <a:t>Availability of and access to </a:t>
            </a:r>
            <a:r>
              <a:rPr lang="en-US" sz="2400" dirty="0" err="1"/>
              <a:t>labour</a:t>
            </a:r>
            <a:r>
              <a:rPr lang="en-US" sz="2400" dirty="0"/>
              <a:t> supply</a:t>
            </a:r>
          </a:p>
          <a:p>
            <a:pPr lvl="1">
              <a:buClrTx/>
            </a:pPr>
            <a:r>
              <a:rPr lang="en-US" sz="2400" dirty="0"/>
              <a:t>Increased cost of operations</a:t>
            </a:r>
          </a:p>
          <a:p>
            <a:pPr lvl="1">
              <a:buClrTx/>
            </a:pPr>
            <a:r>
              <a:rPr lang="en-US" sz="2400" dirty="0"/>
              <a:t>Limited financial capacity </a:t>
            </a:r>
          </a:p>
          <a:p>
            <a:pPr lvl="1">
              <a:buClrTx/>
            </a:pPr>
            <a:r>
              <a:rPr lang="en-US" sz="2400" dirty="0"/>
              <a:t>Seasonality </a:t>
            </a:r>
          </a:p>
        </p:txBody>
      </p:sp>
      <p:sp>
        <p:nvSpPr>
          <p:cNvPr id="8" name="Slide Number Placeholder 7">
            <a:extLst>
              <a:ext uri="{FF2B5EF4-FFF2-40B4-BE49-F238E27FC236}">
                <a16:creationId xmlns:a16="http://schemas.microsoft.com/office/drawing/2014/main" id="{D2888EF7-DDB5-41D0-A1B0-B012ABC94D85}"/>
              </a:ext>
            </a:extLst>
          </p:cNvPr>
          <p:cNvSpPr>
            <a:spLocks noGrp="1"/>
          </p:cNvSpPr>
          <p:nvPr>
            <p:ph type="sldNum" sz="quarter" idx="12"/>
          </p:nvPr>
        </p:nvSpPr>
        <p:spPr/>
        <p:txBody>
          <a:bodyPr/>
          <a:lstStyle/>
          <a:p>
            <a:fld id="{48BB047D-A6CD-43AB-96F0-683C726B586B}" type="slidenum">
              <a:rPr lang="en-US" smtClean="0"/>
              <a:pPr/>
              <a:t>4</a:t>
            </a:fld>
            <a:endParaRPr lang="en-US" dirty="0"/>
          </a:p>
        </p:txBody>
      </p:sp>
      <p:pic>
        <p:nvPicPr>
          <p:cNvPr id="3" name="Picture Placeholder 2"/>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a:xfrm>
            <a:off x="444982" y="383293"/>
            <a:ext cx="5210175" cy="5961063"/>
          </a:xfrm>
        </p:spPr>
      </p:pic>
    </p:spTree>
    <p:extLst>
      <p:ext uri="{BB962C8B-B14F-4D97-AF65-F5344CB8AC3E}">
        <p14:creationId xmlns:p14="http://schemas.microsoft.com/office/powerpoint/2010/main" val="2166963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a:xfrm>
            <a:off x="531857" y="872217"/>
            <a:ext cx="5445369" cy="666044"/>
          </a:xfrm>
        </p:spPr>
        <p:txBody>
          <a:bodyPr/>
          <a:lstStyle/>
          <a:p>
            <a:r>
              <a:rPr lang="en-US" dirty="0"/>
              <a:t>NL Tourism </a:t>
            </a:r>
          </a:p>
        </p:txBody>
      </p:sp>
      <p:sp>
        <p:nvSpPr>
          <p:cNvPr id="3" name="Content Placeholder 2">
            <a:extLst>
              <a:ext uri="{FF2B5EF4-FFF2-40B4-BE49-F238E27FC236}">
                <a16:creationId xmlns:a16="http://schemas.microsoft.com/office/drawing/2014/main" id="{3E9BC3F2-B4B0-476E-B1B8-BF10CC2FF5AD}"/>
              </a:ext>
            </a:extLst>
          </p:cNvPr>
          <p:cNvSpPr>
            <a:spLocks noGrp="1"/>
          </p:cNvSpPr>
          <p:nvPr>
            <p:ph idx="1"/>
          </p:nvPr>
        </p:nvSpPr>
        <p:spPr>
          <a:xfrm>
            <a:off x="363415" y="1659467"/>
            <a:ext cx="6251873" cy="4803739"/>
          </a:xfrm>
        </p:spPr>
        <p:txBody>
          <a:bodyPr/>
          <a:lstStyle/>
          <a:p>
            <a:pPr>
              <a:buClr>
                <a:schemeClr val="tx1"/>
              </a:buClr>
            </a:pPr>
            <a:r>
              <a:rPr lang="en-US" sz="2400" dirty="0"/>
              <a:t>Residents have played a key role in driving tourism growth, as Newfoundlanders and Labradorians increasingly explore their own backyards</a:t>
            </a:r>
          </a:p>
          <a:p>
            <a:pPr>
              <a:buClr>
                <a:schemeClr val="tx1"/>
              </a:buClr>
            </a:pPr>
            <a:r>
              <a:rPr lang="en-US" sz="2400" dirty="0"/>
              <a:t>Strong brand positioning has encouraged visitors to immerse themselves in the unique experiences this place offers</a:t>
            </a:r>
          </a:p>
          <a:p>
            <a:pPr>
              <a:buClr>
                <a:schemeClr val="tx1"/>
              </a:buClr>
            </a:pPr>
            <a:r>
              <a:rPr lang="en-US" sz="2400" dirty="0"/>
              <a:t>Travelers are drawn to expansive, open spaces, favoring nature and outdoor adventures</a:t>
            </a:r>
          </a:p>
          <a:p>
            <a:pPr>
              <a:buClr>
                <a:schemeClr val="tx1"/>
              </a:buClr>
            </a:pPr>
            <a:r>
              <a:rPr lang="en-US" sz="2400" dirty="0"/>
              <a:t>Visitors are opting for quality over quantity, embracing longer stays and choosing to visit during the off-season</a:t>
            </a:r>
            <a:endParaRPr lang="en-US" sz="2000" dirty="0"/>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p:txBody>
          <a:bodyPr/>
          <a:lstStyle/>
          <a:p>
            <a:fld id="{48BB047D-A6CD-43AB-96F0-683C726B586B}" type="slidenum">
              <a:rPr lang="en-US" smtClean="0"/>
              <a:pPr/>
              <a:t>5</a:t>
            </a:fld>
            <a:endParaRPr lang="en-US" dirty="0"/>
          </a:p>
        </p:txBody>
      </p:sp>
      <p:pic>
        <p:nvPicPr>
          <p:cNvPr id="8" name="Picture 7" descr="A bird sitting on a branch&#10;&#10;Description automatically generated">
            <a:extLst>
              <a:ext uri="{FF2B5EF4-FFF2-40B4-BE49-F238E27FC236}">
                <a16:creationId xmlns:a16="http://schemas.microsoft.com/office/drawing/2014/main" id="{31F9C79C-1CB2-E042-4C59-A76D98358745}"/>
              </a:ext>
            </a:extLst>
          </p:cNvPr>
          <p:cNvPicPr>
            <a:picLocks noChangeAspect="1"/>
          </p:cNvPicPr>
          <p:nvPr/>
        </p:nvPicPr>
        <p:blipFill>
          <a:blip r:embed="rId3"/>
          <a:stretch>
            <a:fillRect/>
          </a:stretch>
        </p:blipFill>
        <p:spPr>
          <a:xfrm>
            <a:off x="7315200" y="528233"/>
            <a:ext cx="3867689" cy="5801534"/>
          </a:xfrm>
          <a:prstGeom prst="rect">
            <a:avLst/>
          </a:prstGeom>
        </p:spPr>
      </p:pic>
    </p:spTree>
    <p:extLst>
      <p:ext uri="{BB962C8B-B14F-4D97-AF65-F5344CB8AC3E}">
        <p14:creationId xmlns:p14="http://schemas.microsoft.com/office/powerpoint/2010/main" val="8082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2C0-3CE1-4FA1-9604-2CFDBC95D0D2}"/>
              </a:ext>
            </a:extLst>
          </p:cNvPr>
          <p:cNvSpPr>
            <a:spLocks noGrp="1"/>
          </p:cNvSpPr>
          <p:nvPr>
            <p:ph type="title"/>
          </p:nvPr>
        </p:nvSpPr>
        <p:spPr>
          <a:xfrm>
            <a:off x="5791200" y="451557"/>
            <a:ext cx="5937956" cy="869244"/>
          </a:xfrm>
        </p:spPr>
        <p:txBody>
          <a:bodyPr/>
          <a:lstStyle/>
          <a:p>
            <a:r>
              <a:rPr lang="en-US" dirty="0"/>
              <a:t>Tourism RECOVERY</a:t>
            </a:r>
          </a:p>
        </p:txBody>
      </p:sp>
      <p:sp>
        <p:nvSpPr>
          <p:cNvPr id="3" name="Content Placeholder 2">
            <a:extLst>
              <a:ext uri="{FF2B5EF4-FFF2-40B4-BE49-F238E27FC236}">
                <a16:creationId xmlns:a16="http://schemas.microsoft.com/office/drawing/2014/main" id="{3E9BC3F2-B4B0-476E-B1B8-BF10CC2FF5AD}"/>
              </a:ext>
            </a:extLst>
          </p:cNvPr>
          <p:cNvSpPr>
            <a:spLocks noGrp="1"/>
          </p:cNvSpPr>
          <p:nvPr>
            <p:ph idx="1"/>
          </p:nvPr>
        </p:nvSpPr>
        <p:spPr>
          <a:xfrm>
            <a:off x="5667021" y="1603023"/>
            <a:ext cx="5983111" cy="4690852"/>
          </a:xfrm>
        </p:spPr>
        <p:txBody>
          <a:bodyPr/>
          <a:lstStyle/>
          <a:p>
            <a:pPr>
              <a:buClr>
                <a:schemeClr val="tx1"/>
              </a:buClr>
            </a:pPr>
            <a:r>
              <a:rPr lang="en-US" sz="2400" dirty="0"/>
              <a:t>In 2023, Newfoundland and Labrador saw 487,000 non-resident visitors, up from 431,400 in 2022, but still down 8% compared to 2019 levels (530,000)</a:t>
            </a:r>
          </a:p>
          <a:p>
            <a:pPr>
              <a:buClr>
                <a:schemeClr val="tx1"/>
              </a:buClr>
            </a:pPr>
            <a:r>
              <a:rPr lang="en-US" sz="2400" dirty="0"/>
              <a:t>Cruise visitation in 2023 was 32% higher than 2019, with 61,000 visitors</a:t>
            </a:r>
          </a:p>
          <a:p>
            <a:pPr>
              <a:buClr>
                <a:schemeClr val="tx1"/>
              </a:buClr>
            </a:pPr>
            <a:r>
              <a:rPr lang="en-US" sz="2400" dirty="0"/>
              <a:t>Auto visitors totaled 113,600 in 2023, up 21% from 2019</a:t>
            </a:r>
          </a:p>
          <a:p>
            <a:pPr>
              <a:buClr>
                <a:schemeClr val="tx1"/>
              </a:buClr>
            </a:pPr>
            <a:r>
              <a:rPr lang="en-US" sz="2400" dirty="0"/>
              <a:t>Air visitors were 304,300 in 2023, which is down 21% compared to 2019 but represents a 10% improvement from 2023</a:t>
            </a:r>
            <a:endParaRPr lang="en-US" sz="1800" dirty="0"/>
          </a:p>
        </p:txBody>
      </p:sp>
      <p:sp>
        <p:nvSpPr>
          <p:cNvPr id="4" name="Slide Number Placeholder 3">
            <a:extLst>
              <a:ext uri="{FF2B5EF4-FFF2-40B4-BE49-F238E27FC236}">
                <a16:creationId xmlns:a16="http://schemas.microsoft.com/office/drawing/2014/main" id="{63354ADE-29EB-4797-9A6F-40ABDA20E7A6}"/>
              </a:ext>
            </a:extLst>
          </p:cNvPr>
          <p:cNvSpPr>
            <a:spLocks noGrp="1"/>
          </p:cNvSpPr>
          <p:nvPr>
            <p:ph type="sldNum" sz="quarter" idx="12"/>
          </p:nvPr>
        </p:nvSpPr>
        <p:spPr/>
        <p:txBody>
          <a:bodyPr/>
          <a:lstStyle/>
          <a:p>
            <a:fld id="{48BB047D-A6CD-43AB-96F0-683C726B586B}" type="slidenum">
              <a:rPr lang="en-US" smtClean="0"/>
              <a:pPr/>
              <a:t>6</a:t>
            </a:fld>
            <a:endParaRPr lang="en-US" dirty="0"/>
          </a:p>
        </p:txBody>
      </p:sp>
      <p:sp>
        <p:nvSpPr>
          <p:cNvPr id="6" name="TextBox 5">
            <a:extLst>
              <a:ext uri="{FF2B5EF4-FFF2-40B4-BE49-F238E27FC236}">
                <a16:creationId xmlns:a16="http://schemas.microsoft.com/office/drawing/2014/main" id="{2DAA7BD2-542B-EFE4-D5CA-24D3E9FBF21D}"/>
              </a:ext>
            </a:extLst>
          </p:cNvPr>
          <p:cNvSpPr txBox="1"/>
          <p:nvPr/>
        </p:nvSpPr>
        <p:spPr>
          <a:xfrm>
            <a:off x="268813" y="6449726"/>
            <a:ext cx="10861509" cy="276999"/>
          </a:xfrm>
          <a:prstGeom prst="rect">
            <a:avLst/>
          </a:prstGeom>
          <a:noFill/>
        </p:spPr>
        <p:txBody>
          <a:bodyPr wrap="square">
            <a:spAutoFit/>
          </a:bodyPr>
          <a:lstStyle/>
          <a:p>
            <a:r>
              <a:rPr lang="en-US" sz="1200" dirty="0"/>
              <a:t>Source: Tourism Highlights – 2023. Available at: https://www.gov.nl.ca/tcar/files/Monthly-Performance-Report_Full-Year-2023_FINAL_Updated12FEB2024.pdf</a:t>
            </a:r>
          </a:p>
        </p:txBody>
      </p:sp>
      <p:pic>
        <p:nvPicPr>
          <p:cNvPr id="8" name="Picture 7" descr="A road with trees and mountains in the background&#10;&#10;Description automatically generated">
            <a:extLst>
              <a:ext uri="{FF2B5EF4-FFF2-40B4-BE49-F238E27FC236}">
                <a16:creationId xmlns:a16="http://schemas.microsoft.com/office/drawing/2014/main" id="{452A2ADB-A4CD-0B63-62FB-2C29551F6F53}"/>
              </a:ext>
            </a:extLst>
          </p:cNvPr>
          <p:cNvPicPr>
            <a:picLocks noChangeAspect="1"/>
          </p:cNvPicPr>
          <p:nvPr/>
        </p:nvPicPr>
        <p:blipFill>
          <a:blip r:embed="rId3"/>
          <a:stretch>
            <a:fillRect/>
          </a:stretch>
        </p:blipFill>
        <p:spPr>
          <a:xfrm>
            <a:off x="906379" y="583531"/>
            <a:ext cx="3793958" cy="5690937"/>
          </a:xfrm>
          <a:prstGeom prst="rect">
            <a:avLst/>
          </a:prstGeom>
        </p:spPr>
      </p:pic>
    </p:spTree>
    <p:extLst>
      <p:ext uri="{BB962C8B-B14F-4D97-AF65-F5344CB8AC3E}">
        <p14:creationId xmlns:p14="http://schemas.microsoft.com/office/powerpoint/2010/main" val="100053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85800" y="1219201"/>
            <a:ext cx="10668000" cy="830997"/>
          </a:xfrm>
          <a:prstGeom prst="rect">
            <a:avLst/>
          </a:prstGeom>
        </p:spPr>
        <p:txBody>
          <a:bodyPr wrap="square">
            <a:spAutoFit/>
          </a:bodyPr>
          <a:lstStyle/>
          <a:p>
            <a:endParaRPr lang="en-US" sz="2400" dirty="0">
              <a:solidFill>
                <a:prstClr val="black"/>
              </a:solidFill>
              <a:latin typeface="Calibri" panose="020F0502020204030204" pitchFamily="34" charset="0"/>
            </a:endParaRPr>
          </a:p>
          <a:p>
            <a:endParaRPr lang="en-US" sz="2400" dirty="0">
              <a:solidFill>
                <a:prstClr val="black"/>
              </a:solidFill>
              <a:latin typeface="Calibri" panose="020F0502020204030204" pitchFamily="34" charset="0"/>
            </a:endParaRPr>
          </a:p>
        </p:txBody>
      </p:sp>
      <p:sp>
        <p:nvSpPr>
          <p:cNvPr id="6" name="TextBox 5"/>
          <p:cNvSpPr txBox="1"/>
          <p:nvPr/>
        </p:nvSpPr>
        <p:spPr>
          <a:xfrm>
            <a:off x="152401" y="484291"/>
            <a:ext cx="11887199" cy="584775"/>
          </a:xfrm>
          <a:prstGeom prst="rect">
            <a:avLst/>
          </a:prstGeom>
          <a:solidFill>
            <a:schemeClr val="bg2"/>
          </a:solidFill>
        </p:spPr>
        <p:txBody>
          <a:bodyPr wrap="square" rtlCol="0">
            <a:spAutoFit/>
          </a:bodyPr>
          <a:lstStyle/>
          <a:p>
            <a:pPr algn="ctr"/>
            <a:r>
              <a:rPr lang="en-US" sz="3200" b="1" dirty="0">
                <a:latin typeface="Arial" charset="0"/>
                <a:ea typeface="Arial" charset="0"/>
                <a:cs typeface="Arial" charset="0"/>
              </a:rPr>
              <a:t>Vision 2026</a:t>
            </a:r>
          </a:p>
        </p:txBody>
      </p:sp>
      <p:pic>
        <p:nvPicPr>
          <p:cNvPr id="3" name="Picture 2"/>
          <p:cNvPicPr>
            <a:picLocks noChangeAspect="1"/>
          </p:cNvPicPr>
          <p:nvPr/>
        </p:nvPicPr>
        <p:blipFill>
          <a:blip r:embed="rId3"/>
          <a:stretch>
            <a:fillRect/>
          </a:stretch>
        </p:blipFill>
        <p:spPr>
          <a:xfrm>
            <a:off x="7661313" y="4242086"/>
            <a:ext cx="4189164" cy="2334943"/>
          </a:xfrm>
          <a:prstGeom prst="rect">
            <a:avLst/>
          </a:prstGeom>
        </p:spPr>
      </p:pic>
      <p:sp>
        <p:nvSpPr>
          <p:cNvPr id="4" name="Rectangle 3"/>
          <p:cNvSpPr/>
          <p:nvPr/>
        </p:nvSpPr>
        <p:spPr>
          <a:xfrm>
            <a:off x="341522" y="1219201"/>
            <a:ext cx="11698077" cy="4893647"/>
          </a:xfrm>
          <a:prstGeom prst="rect">
            <a:avLst/>
          </a:prstGeom>
        </p:spPr>
        <p:txBody>
          <a:bodyPr wrap="square">
            <a:spAutoFit/>
          </a:bodyPr>
          <a:lstStyle/>
          <a:p>
            <a:r>
              <a:rPr lang="en-US" sz="2400" b="1" dirty="0"/>
              <a:t>Transition 2022-2023 </a:t>
            </a:r>
            <a:r>
              <a:rPr lang="en-US" sz="2400" dirty="0"/>
              <a:t>– A short-term strategy that </a:t>
            </a:r>
            <a:r>
              <a:rPr lang="en-US" sz="2400" b="1" dirty="0"/>
              <a:t>transitions</a:t>
            </a:r>
            <a:r>
              <a:rPr lang="en-US" sz="2400" dirty="0"/>
              <a:t> tourism to more solid footing, building capacity to grow visitation to pre-2020 levels</a:t>
            </a:r>
          </a:p>
          <a:p>
            <a:endParaRPr lang="en-US" sz="2400" dirty="0"/>
          </a:p>
          <a:p>
            <a:r>
              <a:rPr lang="en-US" sz="2400" b="1" dirty="0"/>
              <a:t>Transformation 2024-2026 </a:t>
            </a:r>
            <a:r>
              <a:rPr lang="en-US" sz="2400" dirty="0"/>
              <a:t>– A comprehensive medium-to-long-term strategy that </a:t>
            </a:r>
            <a:r>
              <a:rPr lang="en-US" sz="2400" b="1" dirty="0"/>
              <a:t>transforms</a:t>
            </a:r>
            <a:r>
              <a:rPr lang="en-US" sz="2400" dirty="0"/>
              <a:t> tourism on a sustainable path of consistent and responsible annual visitation, spending and employment growth</a:t>
            </a:r>
          </a:p>
          <a:p>
            <a:endParaRPr lang="en-US" sz="2400" dirty="0"/>
          </a:p>
          <a:p>
            <a:r>
              <a:rPr lang="en-US" sz="2400" b="1" dirty="0"/>
              <a:t>Thrive 2026 and Beyond </a:t>
            </a:r>
            <a:r>
              <a:rPr lang="en-US" sz="2400" dirty="0"/>
              <a:t>– A long-term strategy focused on guiding and supporting tourism development with an equal focus on both economics and </a:t>
            </a:r>
          </a:p>
          <a:p>
            <a:r>
              <a:rPr lang="en-US" sz="2400" dirty="0"/>
              <a:t>the well-being of people and places, also referred to as </a:t>
            </a:r>
          </a:p>
          <a:p>
            <a:r>
              <a:rPr lang="en-US" sz="2400" dirty="0"/>
              <a:t>regenerative tourism. In this phase of Vision 2026, </a:t>
            </a:r>
          </a:p>
          <a:p>
            <a:r>
              <a:rPr lang="en-US" sz="2400" dirty="0"/>
              <a:t>tourism is </a:t>
            </a:r>
            <a:r>
              <a:rPr lang="en-US" sz="2400" b="1" dirty="0"/>
              <a:t>thriving</a:t>
            </a:r>
            <a:r>
              <a:rPr lang="en-US" sz="2400" dirty="0"/>
              <a:t> by constantly monitoring and adapting </a:t>
            </a:r>
          </a:p>
          <a:p>
            <a:r>
              <a:rPr lang="en-US" sz="2400" dirty="0"/>
              <a:t>to the dynamic and ever-changing tourism environment</a:t>
            </a:r>
          </a:p>
        </p:txBody>
      </p:sp>
      <p:sp>
        <p:nvSpPr>
          <p:cNvPr id="5" name="TextBox 4"/>
          <p:cNvSpPr txBox="1"/>
          <p:nvPr/>
        </p:nvSpPr>
        <p:spPr>
          <a:xfrm>
            <a:off x="341523" y="6238075"/>
            <a:ext cx="6378766" cy="369332"/>
          </a:xfrm>
          <a:prstGeom prst="rect">
            <a:avLst/>
          </a:prstGeom>
          <a:noFill/>
        </p:spPr>
        <p:txBody>
          <a:bodyPr wrap="square" rtlCol="0">
            <a:spAutoFit/>
          </a:bodyPr>
          <a:lstStyle/>
          <a:p>
            <a:r>
              <a:rPr lang="en-US" dirty="0">
                <a:hlinkClick r:id="rId4"/>
              </a:rPr>
              <a:t>https://www.gov.nl.ca/tcar/tourism-division/vision-2026/</a:t>
            </a:r>
            <a:r>
              <a:rPr lang="en-US" dirty="0"/>
              <a:t> </a:t>
            </a:r>
          </a:p>
        </p:txBody>
      </p:sp>
      <p:sp>
        <p:nvSpPr>
          <p:cNvPr id="9" name="Star: 5 Points 8">
            <a:extLst>
              <a:ext uri="{FF2B5EF4-FFF2-40B4-BE49-F238E27FC236}">
                <a16:creationId xmlns:a16="http://schemas.microsoft.com/office/drawing/2014/main" id="{6AA7482F-C40B-A5CA-08D5-9C8C99A2ABE8}"/>
              </a:ext>
            </a:extLst>
          </p:cNvPr>
          <p:cNvSpPr/>
          <p:nvPr/>
        </p:nvSpPr>
        <p:spPr>
          <a:xfrm>
            <a:off x="66812" y="2408172"/>
            <a:ext cx="315443" cy="26098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83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85800" y="1219201"/>
            <a:ext cx="10668000" cy="830997"/>
          </a:xfrm>
          <a:prstGeom prst="rect">
            <a:avLst/>
          </a:prstGeom>
        </p:spPr>
        <p:txBody>
          <a:bodyPr wrap="square">
            <a:spAutoFit/>
          </a:bodyPr>
          <a:lstStyle/>
          <a:p>
            <a:endParaRPr lang="en-US" sz="2400" dirty="0">
              <a:solidFill>
                <a:prstClr val="black"/>
              </a:solidFill>
              <a:latin typeface="Calibri" panose="020F0502020204030204" pitchFamily="34" charset="0"/>
            </a:endParaRPr>
          </a:p>
          <a:p>
            <a:endParaRPr lang="en-US" sz="2400" dirty="0">
              <a:solidFill>
                <a:prstClr val="black"/>
              </a:solidFill>
              <a:latin typeface="Calibri" panose="020F0502020204030204" pitchFamily="34" charset="0"/>
            </a:endParaRPr>
          </a:p>
        </p:txBody>
      </p:sp>
      <p:sp>
        <p:nvSpPr>
          <p:cNvPr id="6" name="TextBox 5"/>
          <p:cNvSpPr txBox="1"/>
          <p:nvPr/>
        </p:nvSpPr>
        <p:spPr>
          <a:xfrm>
            <a:off x="152401" y="484291"/>
            <a:ext cx="11887199" cy="584775"/>
          </a:xfrm>
          <a:prstGeom prst="rect">
            <a:avLst/>
          </a:prstGeom>
          <a:solidFill>
            <a:schemeClr val="bg2"/>
          </a:solidFill>
        </p:spPr>
        <p:txBody>
          <a:bodyPr wrap="square" rtlCol="0">
            <a:spAutoFit/>
          </a:bodyPr>
          <a:lstStyle/>
          <a:p>
            <a:pPr algn="ctr"/>
            <a:r>
              <a:rPr lang="en-US" sz="3200" b="1" dirty="0">
                <a:latin typeface="Arial" charset="0"/>
                <a:ea typeface="Arial" charset="0"/>
                <a:cs typeface="Arial" charset="0"/>
              </a:rPr>
              <a:t>Vision 2026</a:t>
            </a:r>
          </a:p>
        </p:txBody>
      </p:sp>
      <p:pic>
        <p:nvPicPr>
          <p:cNvPr id="2" name="Picture 1" descr="A diagram of a company&#10;&#10;Description automatically generated">
            <a:extLst>
              <a:ext uri="{FF2B5EF4-FFF2-40B4-BE49-F238E27FC236}">
                <a16:creationId xmlns:a16="http://schemas.microsoft.com/office/drawing/2014/main" id="{A8B5C87D-0331-735C-87D7-FFD344CB1ACD}"/>
              </a:ext>
            </a:extLst>
          </p:cNvPr>
          <p:cNvPicPr>
            <a:picLocks noChangeAspect="1"/>
          </p:cNvPicPr>
          <p:nvPr/>
        </p:nvPicPr>
        <p:blipFill>
          <a:blip r:embed="rId3"/>
          <a:stretch>
            <a:fillRect/>
          </a:stretch>
        </p:blipFill>
        <p:spPr>
          <a:xfrm>
            <a:off x="2004419" y="1295055"/>
            <a:ext cx="8183162" cy="4267890"/>
          </a:xfrm>
          <a:prstGeom prst="rect">
            <a:avLst/>
          </a:prstGeom>
        </p:spPr>
      </p:pic>
    </p:spTree>
    <p:extLst>
      <p:ext uri="{BB962C8B-B14F-4D97-AF65-F5344CB8AC3E}">
        <p14:creationId xmlns:p14="http://schemas.microsoft.com/office/powerpoint/2010/main" val="18578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itle 1"/>
          <p:cNvSpPr>
            <a:spLocks noGrp="1"/>
          </p:cNvSpPr>
          <p:nvPr>
            <p:ph type="title"/>
          </p:nvPr>
        </p:nvSpPr>
        <p:spPr>
          <a:xfrm>
            <a:off x="316156" y="269774"/>
            <a:ext cx="10698480" cy="763488"/>
          </a:xfrm>
        </p:spPr>
        <p:txBody>
          <a:bodyPr>
            <a:noAutofit/>
          </a:bodyPr>
          <a:lstStyle/>
          <a:p>
            <a:pPr algn="l">
              <a:lnSpc>
                <a:spcPct val="100000"/>
              </a:lnSpc>
            </a:pPr>
            <a:r>
              <a:rPr lang="en-CA" sz="4000" b="1" dirty="0">
                <a:latin typeface="+mn-lt"/>
                <a:cs typeface="Times New Roman" panose="02020603050405020304" pitchFamily="18" charset="0"/>
              </a:rPr>
              <a:t>Vision 2026 Product Development Priorities</a:t>
            </a:r>
          </a:p>
        </p:txBody>
      </p:sp>
      <p:cxnSp>
        <p:nvCxnSpPr>
          <p:cNvPr id="23" name="Straight Connector 22"/>
          <p:cNvCxnSpPr/>
          <p:nvPr/>
        </p:nvCxnSpPr>
        <p:spPr>
          <a:xfrm>
            <a:off x="268813" y="1247097"/>
            <a:ext cx="1137300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F7A6E50-AF7E-1F31-E979-B1D09FA7A937}"/>
              </a:ext>
            </a:extLst>
          </p:cNvPr>
          <p:cNvSpPr txBox="1"/>
          <p:nvPr/>
        </p:nvSpPr>
        <p:spPr>
          <a:xfrm>
            <a:off x="268813" y="6449726"/>
            <a:ext cx="10861509" cy="276999"/>
          </a:xfrm>
          <a:prstGeom prst="rect">
            <a:avLst/>
          </a:prstGeom>
          <a:noFill/>
        </p:spPr>
        <p:txBody>
          <a:bodyPr wrap="square">
            <a:spAutoFit/>
          </a:bodyPr>
          <a:lstStyle/>
          <a:p>
            <a:r>
              <a:rPr lang="en-US" sz="1200" dirty="0"/>
              <a:t>Source: Newfoundland and Labrador Resident Travel Survey. Available at: https://www.gov.nl.ca/tcar/files/Peak-Season-Non-resident-Visitor-Survey_Final.pdf</a:t>
            </a:r>
          </a:p>
        </p:txBody>
      </p:sp>
      <p:pic>
        <p:nvPicPr>
          <p:cNvPr id="3" name="Picture 2" descr="A person sitting on a blanket with food on it&#10;&#10;Description automatically generated">
            <a:extLst>
              <a:ext uri="{FF2B5EF4-FFF2-40B4-BE49-F238E27FC236}">
                <a16:creationId xmlns:a16="http://schemas.microsoft.com/office/drawing/2014/main" id="{EA56053A-1074-817F-D147-EDFC732AF5AD}"/>
              </a:ext>
            </a:extLst>
          </p:cNvPr>
          <p:cNvPicPr>
            <a:picLocks noChangeAspect="1"/>
          </p:cNvPicPr>
          <p:nvPr/>
        </p:nvPicPr>
        <p:blipFill>
          <a:blip r:embed="rId3"/>
          <a:stretch>
            <a:fillRect/>
          </a:stretch>
        </p:blipFill>
        <p:spPr>
          <a:xfrm>
            <a:off x="5955314" y="1743878"/>
            <a:ext cx="5665013" cy="3781396"/>
          </a:xfrm>
          <a:prstGeom prst="rect">
            <a:avLst/>
          </a:prstGeom>
          <a:noFill/>
        </p:spPr>
      </p:pic>
      <p:sp>
        <p:nvSpPr>
          <p:cNvPr id="4" name="Content Placeholder 4">
            <a:extLst>
              <a:ext uri="{FF2B5EF4-FFF2-40B4-BE49-F238E27FC236}">
                <a16:creationId xmlns:a16="http://schemas.microsoft.com/office/drawing/2014/main" id="{F49209D1-6375-06DB-CBAB-4D5A246D1F80}"/>
              </a:ext>
            </a:extLst>
          </p:cNvPr>
          <p:cNvSpPr>
            <a:spLocks noGrp="1"/>
          </p:cNvSpPr>
          <p:nvPr>
            <p:ph sz="half" idx="1"/>
          </p:nvPr>
        </p:nvSpPr>
        <p:spPr>
          <a:xfrm>
            <a:off x="316156" y="1544650"/>
            <a:ext cx="5481203" cy="4351338"/>
          </a:xfrm>
        </p:spPr>
        <p:txBody>
          <a:bodyPr>
            <a:normAutofit fontScale="85000" lnSpcReduction="10000"/>
          </a:bodyPr>
          <a:lstStyle/>
          <a:p>
            <a:pPr marL="342900" indent="-342900">
              <a:buClr>
                <a:schemeClr val="tx1"/>
              </a:buClr>
              <a:buFont typeface="+mj-lt"/>
              <a:buAutoNum type="arabicParenR"/>
            </a:pPr>
            <a:r>
              <a:rPr lang="en-US" b="1" dirty="0"/>
              <a:t>Arts and Culture: </a:t>
            </a:r>
            <a:r>
              <a:rPr lang="en-US" dirty="0"/>
              <a:t>Showcases Newfoundland and Labrador’s vibrant arts, music, and heritage through immersive cultural experiences</a:t>
            </a:r>
          </a:p>
          <a:p>
            <a:pPr marL="342900" indent="-342900">
              <a:buClr>
                <a:schemeClr val="tx1"/>
              </a:buClr>
              <a:buFont typeface="+mj-lt"/>
              <a:buAutoNum type="arabicParenR"/>
            </a:pPr>
            <a:r>
              <a:rPr lang="en-US" b="1" dirty="0"/>
              <a:t>Culinary: </a:t>
            </a:r>
            <a:r>
              <a:rPr lang="en-US" dirty="0"/>
              <a:t>Promotes local cuisine, celebrating unique flavors and ingredients like seafood and berries</a:t>
            </a:r>
          </a:p>
          <a:p>
            <a:pPr marL="342900" indent="-342900">
              <a:buClr>
                <a:schemeClr val="tx1"/>
              </a:buClr>
              <a:buFont typeface="+mj-lt"/>
              <a:buAutoNum type="arabicParenR"/>
            </a:pPr>
            <a:r>
              <a:rPr lang="en-US" b="1" dirty="0"/>
              <a:t>Indigenous: </a:t>
            </a:r>
            <a:r>
              <a:rPr lang="en-US" dirty="0"/>
              <a:t>Highlights Indigenous culture through storytelling, events, and respectful, authentic experiences</a:t>
            </a:r>
          </a:p>
          <a:p>
            <a:pPr marL="342900" indent="-342900">
              <a:buClr>
                <a:schemeClr val="tx1"/>
              </a:buClr>
              <a:buFont typeface="+mj-lt"/>
              <a:buAutoNum type="arabicParenR"/>
            </a:pPr>
            <a:r>
              <a:rPr lang="en-US" b="1" dirty="0"/>
              <a:t>Nature: </a:t>
            </a:r>
            <a:r>
              <a:rPr lang="en-US" dirty="0"/>
              <a:t>Focuses on sustainable outdoor tourism, leveraging the province’s dramatic landscapes and wildlife</a:t>
            </a:r>
          </a:p>
        </p:txBody>
      </p:sp>
    </p:spTree>
    <p:extLst>
      <p:ext uri="{BB962C8B-B14F-4D97-AF65-F5344CB8AC3E}">
        <p14:creationId xmlns:p14="http://schemas.microsoft.com/office/powerpoint/2010/main" val="154433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44546A"/>
      </a:dk2>
      <a:lt2>
        <a:srgbClr val="E7E6E6"/>
      </a:lt2>
      <a:accent1>
        <a:srgbClr val="7030A0"/>
      </a:accent1>
      <a:accent2>
        <a:srgbClr val="404040"/>
      </a:accent2>
      <a:accent3>
        <a:srgbClr val="7F7F7F"/>
      </a:accent3>
      <a:accent4>
        <a:srgbClr val="C7A2E3"/>
      </a:accent4>
      <a:accent5>
        <a:srgbClr val="48A1FA"/>
      </a:accent5>
      <a:accent6>
        <a:srgbClr val="70AD47"/>
      </a:accent6>
      <a:hlink>
        <a:srgbClr val="0563C1"/>
      </a:hlink>
      <a:folHlink>
        <a:srgbClr val="954F72"/>
      </a:folHlink>
    </a:clrScheme>
    <a:fontScheme name="Custom 6">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468121_Coastal presentation_RVA_v5" id="{5B652A6C-03CB-4457-ADFC-1C5BB6605FEF}" vid="{F00112C4-F9F0-4BD0-BC95-5242C8B0F7A3}"/>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46D58D-B27D-4B23-AEA1-AE974AB62218}">
  <ds:schemaRefs>
    <ds:schemaRef ds:uri="http://schemas.microsoft.com/sharepoint/v3/contenttype/forms"/>
  </ds:schemaRefs>
</ds:datastoreItem>
</file>

<file path=customXml/itemProps2.xml><?xml version="1.0" encoding="utf-8"?>
<ds:datastoreItem xmlns:ds="http://schemas.openxmlformats.org/officeDocument/2006/customXml" ds:itemID="{330CE401-796E-4493-905E-4DDA5AF62AB4}">
  <ds:schemaRef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F2949B46-24C4-420B-AB49-DDC88FEB99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Coastal presentation</Template>
  <TotalTime>0</TotalTime>
  <Words>3682</Words>
  <Application>Microsoft Office PowerPoint</Application>
  <PresentationFormat>Widescreen</PresentationFormat>
  <Paragraphs>292</Paragraphs>
  <Slides>17</Slides>
  <Notes>16</Notes>
  <HiddenSlides>1</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17</vt:i4>
      </vt:variant>
    </vt:vector>
  </HeadingPairs>
  <TitlesOfParts>
    <vt:vector size="25" baseType="lpstr">
      <vt:lpstr>Arial</vt:lpstr>
      <vt:lpstr>Calibri</vt:lpstr>
      <vt:lpstr>Calibri Light</vt:lpstr>
      <vt:lpstr>ui-sans-serif</vt:lpstr>
      <vt:lpstr>Office Theme</vt:lpstr>
      <vt:lpstr>1_Office Theme</vt:lpstr>
      <vt:lpstr>2_Office Theme</vt:lpstr>
      <vt:lpstr>4_Office Theme</vt:lpstr>
      <vt:lpstr>PowerPoint Presentation</vt:lpstr>
      <vt:lpstr> </vt:lpstr>
      <vt:lpstr>PowerPoint Presentation</vt:lpstr>
      <vt:lpstr>The tourism environment</vt:lpstr>
      <vt:lpstr>NL Tourism </vt:lpstr>
      <vt:lpstr>Tourism RECOVERY</vt:lpstr>
      <vt:lpstr>PowerPoint Presentation</vt:lpstr>
      <vt:lpstr>PowerPoint Presentation</vt:lpstr>
      <vt:lpstr>Vision 2026 Product Development Priorities</vt:lpstr>
      <vt:lpstr>PowerPoint Presentation</vt:lpstr>
      <vt:lpstr>Touring &amp; explorer market</vt:lpstr>
      <vt:lpstr>Outdoor Activities and Experiences</vt:lpstr>
      <vt:lpstr>Culture and Heritage Experiences</vt:lpstr>
      <vt:lpstr>PowerPoint Presentation</vt:lpstr>
      <vt:lpstr>PowerPoint Presentation</vt:lpstr>
      <vt:lpstr>Provincial Tourism Product Development</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2022-09-21T11:16:16Z</dcterms:created>
  <dcterms:modified xsi:type="dcterms:W3CDTF">2024-11-15T17:13:33Z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